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4"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7E0307-B85C-446A-8EF0-0407D435D787}"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941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39ACE-9343-4EBE-B5CA-AEA240A1DC53}"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3998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A00F7B-89C5-4DF7-A309-6263220147D4}"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860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9C95DE-FD64-4606-AE61-EC1136867CC6}"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1377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EB0BBD-30FE-4CF1-900A-0C45149F8AF8}" type="datetimeFigureOut">
              <a:rPr lang="en-US" smtClean="0"/>
              <a:t>5/24/2018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414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1A5F7F-3E81-4C65-A4D1-CB62D5B9DB91}" type="datetimeFigureOut">
              <a:rPr lang="en-US" smtClean="0"/>
              <a:t>5/24/2018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43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ECC86-1672-4627-AEFE-EC5485C73905}" type="datetimeFigureOut">
              <a:rPr lang="en-US" smtClean="0"/>
              <a:t>5/24/2018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6598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CB01F-D966-4C62-B900-0BE008A90C98}"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1798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73A0EA-7DC7-4964-BB97-B173EF3B859A}"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212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B987F2-A784-4F72-BB57-0E9EACDE722E}"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9101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BBD51E-4B19-444E-85C0-DBD7EB6263F4}"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50607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0D7255A-4AD5-4D3E-9A0A-689DA3BA976C}"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7700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0EF52CC-F3D9-41D4-BCE4-C208E61A3F31}"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10664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0EF52CC-F3D9-41D4-BCE4-C208E61A3F31}" type="datetimeFigureOut">
              <a:rPr lang="en-US" smtClean="0"/>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820533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CFE2CC-454D-4466-AC55-B86DA0A87BAE}"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681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7B1BF-4039-460D-A637-65428CBD720E}" type="datetimeFigureOut">
              <a:rPr lang="en-US" smtClean="0"/>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3444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0EF52CC-F3D9-41D4-BCE4-C208E61A3F31}" type="datetimeFigureOut">
              <a:rPr lang="en-US" smtClean="0"/>
              <a:t>5/24/2018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012179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teacher.desmos.com/marbleslides-lin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2.kqed.org/mindshift/2016/04/06/could-this-digital-math-tool-change-instruction-for-th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3307611" y="2282948"/>
            <a:ext cx="8144134" cy="1373070"/>
          </a:xfrm>
        </p:spPr>
        <p:txBody>
          <a:bodyPr>
            <a:noAutofit/>
          </a:bodyPr>
          <a:lstStyle/>
          <a:p>
            <a:pPr marL="0" marR="0" algn="ctr">
              <a:lnSpc>
                <a:spcPct val="107000"/>
              </a:lnSpc>
              <a:spcBef>
                <a:spcPts val="0"/>
              </a:spcBef>
              <a:spcAft>
                <a:spcPts val="800"/>
              </a:spcAft>
            </a:pPr>
            <a:r>
              <a:rPr lang="en-US" sz="8800" b="1" dirty="0" smtClean="0">
                <a:latin typeface="Calibri" panose="020F0502020204030204" pitchFamily="34" charset="0"/>
                <a:ea typeface="Calibri" panose="020F0502020204030204" pitchFamily="34" charset="0"/>
                <a:cs typeface="Times New Roman" panose="02020603050405020304" pitchFamily="18" charset="0"/>
              </a:rPr>
              <a:t>TPACK MODEL</a:t>
            </a:r>
            <a:endParaRPr lang="en-US" sz="8800" dirty="0"/>
          </a:p>
        </p:txBody>
      </p:sp>
      <p:sp>
        <p:nvSpPr>
          <p:cNvPr id="3" name="Subtitle 2"/>
          <p:cNvSpPr>
            <a:spLocks noGrp="1"/>
          </p:cNvSpPr>
          <p:nvPr>
            <p:ph type="subTitle" idx="1"/>
          </p:nvPr>
        </p:nvSpPr>
        <p:spPr>
          <a:xfrm>
            <a:off x="4150897" y="3402366"/>
            <a:ext cx="8144134" cy="1117687"/>
          </a:xfrm>
        </p:spPr>
        <p:txBody>
          <a:bodyPr>
            <a:normAutofit/>
          </a:bodyPr>
          <a:lstStyle/>
          <a:p>
            <a:r>
              <a:rPr lang="en-US" sz="3600" b="1" dirty="0" smtClean="0">
                <a:solidFill>
                  <a:srgbClr val="C00000"/>
                </a:solidFill>
              </a:rPr>
              <a:t>LESSON PLAN</a:t>
            </a:r>
            <a:endParaRPr lang="en-US" sz="3600" b="1" dirty="0">
              <a:solidFill>
                <a:srgbClr val="C00000"/>
              </a:solidFill>
            </a:endParaRPr>
          </a:p>
        </p:txBody>
      </p:sp>
    </p:spTree>
    <p:extLst>
      <p:ext uri="{BB962C8B-B14F-4D97-AF65-F5344CB8AC3E}">
        <p14:creationId xmlns:p14="http://schemas.microsoft.com/office/powerpoint/2010/main" val="517064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150" y="2343954"/>
            <a:ext cx="10949303" cy="2099257"/>
          </a:xfrm>
          <a:noFill/>
        </p:spPr>
        <p:txBody>
          <a:bodyPr>
            <a:normAutofit fontScale="92500" lnSpcReduction="10000"/>
          </a:bodyPr>
          <a:lstStyle/>
          <a:p>
            <a:r>
              <a:rPr lang="en-US" sz="3200" b="1" dirty="0">
                <a:solidFill>
                  <a:sysClr val="windowText" lastClr="000000"/>
                </a:solidFill>
                <a:latin typeface="Corbel" panose="020B0503020204020204" pitchFamily="34" charset="0"/>
              </a:rPr>
              <a:t>Lesson </a:t>
            </a:r>
            <a:r>
              <a:rPr lang="en-US" sz="3200" b="1" dirty="0" smtClean="0">
                <a:solidFill>
                  <a:sysClr val="windowText" lastClr="000000"/>
                </a:solidFill>
                <a:latin typeface="Corbel" panose="020B0503020204020204" pitchFamily="34" charset="0"/>
              </a:rPr>
              <a:t>Title:</a:t>
            </a:r>
            <a:r>
              <a:rPr lang="en-US" sz="3200" b="1" dirty="0">
                <a:solidFill>
                  <a:sysClr val="windowText" lastClr="000000"/>
                </a:solidFill>
                <a:latin typeface="Corbel" panose="020B0503020204020204" pitchFamily="34" charset="0"/>
              </a:rPr>
              <a:t>	</a:t>
            </a:r>
            <a:r>
              <a:rPr lang="en-US" sz="3200" b="1" dirty="0" smtClean="0">
                <a:solidFill>
                  <a:sysClr val="windowText" lastClr="000000"/>
                </a:solidFill>
                <a:latin typeface="Corbel" panose="020B0503020204020204" pitchFamily="34" charset="0"/>
              </a:rPr>
              <a:t>	Graphing </a:t>
            </a:r>
            <a:r>
              <a:rPr lang="en-US" sz="3200" b="1" dirty="0">
                <a:solidFill>
                  <a:sysClr val="windowText" lastClr="000000"/>
                </a:solidFill>
                <a:latin typeface="Corbel" panose="020B0503020204020204" pitchFamily="34" charset="0"/>
              </a:rPr>
              <a:t>Equation of a Line: </a:t>
            </a:r>
            <a:r>
              <a:rPr lang="en-US" sz="3200" b="1" dirty="0" smtClean="0">
                <a:solidFill>
                  <a:sysClr val="windowText" lastClr="000000"/>
                </a:solidFill>
                <a:latin typeface="Corbel" panose="020B0503020204020204" pitchFamily="34" charset="0"/>
              </a:rPr>
              <a:t>Slope-Intercept 							Form</a:t>
            </a:r>
            <a:endParaRPr lang="en-US" sz="3200" b="1" dirty="0">
              <a:solidFill>
                <a:sysClr val="windowText" lastClr="000000"/>
              </a:solidFill>
              <a:latin typeface="Corbel" panose="020B0503020204020204" pitchFamily="34" charset="0"/>
            </a:endParaRPr>
          </a:p>
          <a:p>
            <a:r>
              <a:rPr lang="en-US" sz="3200" b="1" dirty="0">
                <a:solidFill>
                  <a:sysClr val="windowText" lastClr="000000"/>
                </a:solidFill>
                <a:latin typeface="Corbel" panose="020B0503020204020204" pitchFamily="34" charset="0"/>
              </a:rPr>
              <a:t>Grade:			</a:t>
            </a:r>
            <a:r>
              <a:rPr lang="en-US" sz="3200" b="1" dirty="0" smtClean="0">
                <a:solidFill>
                  <a:sysClr val="windowText" lastClr="000000"/>
                </a:solidFill>
                <a:latin typeface="Corbel" panose="020B0503020204020204" pitchFamily="34" charset="0"/>
              </a:rPr>
              <a:t>	Grade </a:t>
            </a:r>
            <a:r>
              <a:rPr lang="en-US" sz="3200" b="1" dirty="0">
                <a:solidFill>
                  <a:sysClr val="windowText" lastClr="000000"/>
                </a:solidFill>
                <a:latin typeface="Corbel" panose="020B0503020204020204" pitchFamily="34" charset="0"/>
              </a:rPr>
              <a:t>8</a:t>
            </a:r>
          </a:p>
          <a:p>
            <a:r>
              <a:rPr lang="en-US" sz="3200" b="1" dirty="0">
                <a:solidFill>
                  <a:sysClr val="windowText" lastClr="000000"/>
                </a:solidFill>
                <a:latin typeface="Corbel" panose="020B0503020204020204" pitchFamily="34" charset="0"/>
              </a:rPr>
              <a:t>Lesson Length: 	</a:t>
            </a:r>
            <a:r>
              <a:rPr lang="en-US" sz="3200" b="1" dirty="0" smtClean="0">
                <a:solidFill>
                  <a:sysClr val="windowText" lastClr="000000"/>
                </a:solidFill>
                <a:latin typeface="Corbel" panose="020B0503020204020204" pitchFamily="34" charset="0"/>
              </a:rPr>
              <a:t>90 </a:t>
            </a:r>
            <a:r>
              <a:rPr lang="en-US" sz="3200" b="1" dirty="0">
                <a:solidFill>
                  <a:sysClr val="windowText" lastClr="000000"/>
                </a:solidFill>
                <a:latin typeface="Corbel" panose="020B0503020204020204" pitchFamily="34" charset="0"/>
              </a:rPr>
              <a:t>minutes</a:t>
            </a:r>
          </a:p>
          <a:p>
            <a:pPr marL="0" indent="0">
              <a:buNone/>
            </a:pPr>
            <a:endParaRPr lang="en-US" dirty="0">
              <a:solidFill>
                <a:sysClr val="windowText" lastClr="000000"/>
              </a:solidFill>
            </a:endParaRPr>
          </a:p>
        </p:txBody>
      </p:sp>
    </p:spTree>
    <p:extLst>
      <p:ext uri="{BB962C8B-B14F-4D97-AF65-F5344CB8AC3E}">
        <p14:creationId xmlns:p14="http://schemas.microsoft.com/office/powerpoint/2010/main" val="2950943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248" y="1648496"/>
            <a:ext cx="10680364" cy="4262726"/>
          </a:xfrm>
        </p:spPr>
        <p:txBody>
          <a:bodyPr>
            <a:normAutofit fontScale="85000" lnSpcReduction="20000"/>
          </a:bodyPr>
          <a:lstStyle/>
          <a:p>
            <a:pPr marL="0" indent="0">
              <a:buNone/>
            </a:pPr>
            <a:r>
              <a:rPr lang="en-US" sz="3100" b="1" dirty="0"/>
              <a:t>Learning Styles</a:t>
            </a:r>
          </a:p>
          <a:p>
            <a:pPr algn="just"/>
            <a:r>
              <a:rPr lang="en-US" sz="3100" dirty="0">
                <a:solidFill>
                  <a:schemeClr val="tx1"/>
                </a:solidFill>
                <a:latin typeface="Corbel" panose="020B0503020204020204" pitchFamily="34" charset="0"/>
              </a:rPr>
              <a:t>Students comes from a variety of economic and social backgrounds and their learning styles vary from: auditory, visual, tactile and kinesthetic. However, some students have difficulty maintaining focus during class. In order to overcome this issue, lesson must accommodate the students’ attention span and also to facilitate their individualized preferred needs</a:t>
            </a:r>
            <a:r>
              <a:rPr lang="en-US" sz="3100" dirty="0" smtClean="0">
                <a:solidFill>
                  <a:schemeClr val="tx1"/>
                </a:solidFill>
                <a:latin typeface="Corbel" panose="020B0503020204020204" pitchFamily="34" charset="0"/>
              </a:rPr>
              <a:t>.</a:t>
            </a:r>
          </a:p>
          <a:p>
            <a:pPr marL="0" indent="0" algn="just">
              <a:buNone/>
            </a:pPr>
            <a:endParaRPr lang="en-US" sz="3100" dirty="0">
              <a:latin typeface="Corbel" panose="020B0503020204020204" pitchFamily="34" charset="0"/>
            </a:endParaRPr>
          </a:p>
          <a:p>
            <a:pPr marL="0" indent="0" algn="just">
              <a:buNone/>
            </a:pPr>
            <a:r>
              <a:rPr lang="en-US" sz="3100" b="1" dirty="0"/>
              <a:t>Entry Skills</a:t>
            </a:r>
          </a:p>
          <a:p>
            <a:pPr algn="just"/>
            <a:r>
              <a:rPr lang="en-US" sz="3100" dirty="0">
                <a:solidFill>
                  <a:schemeClr val="tx1"/>
                </a:solidFill>
                <a:latin typeface="Corbel" panose="020B0503020204020204" pitchFamily="34" charset="0"/>
              </a:rPr>
              <a:t>Students already knows the basic concepts of slope and intercepts of a line; however they cannot carry out the task in graphing an equation of a line in slope-intercept form.</a:t>
            </a:r>
          </a:p>
          <a:p>
            <a:pPr marL="0" indent="0">
              <a:buNone/>
            </a:pPr>
            <a:endParaRPr lang="en-US" dirty="0"/>
          </a:p>
        </p:txBody>
      </p:sp>
      <p:sp>
        <p:nvSpPr>
          <p:cNvPr id="4" name="TextBox 3"/>
          <p:cNvSpPr txBox="1"/>
          <p:nvPr/>
        </p:nvSpPr>
        <p:spPr>
          <a:xfrm>
            <a:off x="1712891" y="708337"/>
            <a:ext cx="5847008" cy="584775"/>
          </a:xfrm>
          <a:prstGeom prst="rect">
            <a:avLst/>
          </a:prstGeom>
          <a:solidFill>
            <a:schemeClr val="accent2"/>
          </a:solidFill>
        </p:spPr>
        <p:txBody>
          <a:bodyPr wrap="square" rtlCol="0">
            <a:spAutoFit/>
          </a:bodyPr>
          <a:lstStyle/>
          <a:p>
            <a:r>
              <a:rPr lang="en-US" sz="3200" b="1" dirty="0">
                <a:solidFill>
                  <a:schemeClr val="bg1"/>
                </a:solidFill>
              </a:rPr>
              <a:t>LEARNERS </a:t>
            </a:r>
            <a:r>
              <a:rPr lang="en-US" sz="3200" b="1" dirty="0" smtClean="0">
                <a:solidFill>
                  <a:schemeClr val="bg1"/>
                </a:solidFill>
              </a:rPr>
              <a:t>CHARACTERISTICS</a:t>
            </a:r>
            <a:endParaRPr lang="en-US" sz="3200" dirty="0">
              <a:solidFill>
                <a:schemeClr val="bg1"/>
              </a:solidFill>
            </a:endParaRPr>
          </a:p>
        </p:txBody>
      </p:sp>
    </p:spTree>
    <p:extLst>
      <p:ext uri="{BB962C8B-B14F-4D97-AF65-F5344CB8AC3E}">
        <p14:creationId xmlns:p14="http://schemas.microsoft.com/office/powerpoint/2010/main" val="343805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3786388" cy="584775"/>
          </a:xfrm>
          <a:prstGeom prst="rect">
            <a:avLst/>
          </a:prstGeom>
          <a:solidFill>
            <a:schemeClr val="accent2"/>
          </a:solidFill>
        </p:spPr>
        <p:txBody>
          <a:bodyPr wrap="square" rtlCol="0">
            <a:spAutoFit/>
          </a:bodyPr>
          <a:lstStyle/>
          <a:p>
            <a:r>
              <a:rPr lang="en-US" sz="3200" b="1" dirty="0" smtClean="0">
                <a:solidFill>
                  <a:schemeClr val="bg1"/>
                </a:solidFill>
              </a:rPr>
              <a:t>STATE OBJECTIVES</a:t>
            </a:r>
            <a:endParaRPr lang="en-US" sz="3200" dirty="0">
              <a:solidFill>
                <a:schemeClr val="bg1"/>
              </a:solidFill>
            </a:endParaRPr>
          </a:p>
        </p:txBody>
      </p:sp>
      <p:sp>
        <p:nvSpPr>
          <p:cNvPr id="5" name="TextBox 4"/>
          <p:cNvSpPr txBox="1"/>
          <p:nvPr/>
        </p:nvSpPr>
        <p:spPr>
          <a:xfrm>
            <a:off x="1493949" y="2009104"/>
            <a:ext cx="9530366" cy="3816429"/>
          </a:xfrm>
          <a:prstGeom prst="rect">
            <a:avLst/>
          </a:prstGeom>
          <a:noFill/>
        </p:spPr>
        <p:txBody>
          <a:bodyPr wrap="square" rtlCol="0">
            <a:spAutoFit/>
          </a:bodyPr>
          <a:lstStyle/>
          <a:p>
            <a:pPr algn="just"/>
            <a:r>
              <a:rPr lang="en-US" sz="2800" dirty="0" smtClean="0">
                <a:latin typeface="Corbel" panose="020B0503020204020204" pitchFamily="34" charset="0"/>
              </a:rPr>
              <a:t>At </a:t>
            </a:r>
            <a:r>
              <a:rPr lang="en-US" sz="2800" dirty="0">
                <a:latin typeface="Corbel" panose="020B0503020204020204" pitchFamily="34" charset="0"/>
              </a:rPr>
              <a:t>the end of the lesson, students should be able to:</a:t>
            </a:r>
          </a:p>
          <a:p>
            <a:pPr marL="285750" lvl="0" indent="-285750" algn="just">
              <a:buFont typeface="Arial" panose="020B0604020202020204" pitchFamily="34" charset="0"/>
              <a:buChar char="•"/>
            </a:pPr>
            <a:r>
              <a:rPr lang="en-US" sz="2800" dirty="0">
                <a:latin typeface="Corbel" panose="020B0503020204020204" pitchFamily="34" charset="0"/>
              </a:rPr>
              <a:t>Demonstrate understanding on slope-intercept form of the equation of a line</a:t>
            </a:r>
          </a:p>
          <a:p>
            <a:pPr marL="285750" lvl="0" indent="-285750" algn="just">
              <a:buFont typeface="Arial" panose="020B0604020202020204" pitchFamily="34" charset="0"/>
              <a:buChar char="•"/>
            </a:pPr>
            <a:r>
              <a:rPr lang="en-US" sz="2800" dirty="0">
                <a:latin typeface="Corbel" panose="020B0503020204020204" pitchFamily="34" charset="0"/>
              </a:rPr>
              <a:t>Restrict, reposition, and rotate lines with the slope-intercept form using the </a:t>
            </a:r>
            <a:r>
              <a:rPr lang="en-US" sz="2800" dirty="0" err="1">
                <a:latin typeface="Corbel" panose="020B0503020204020204" pitchFamily="34" charset="0"/>
              </a:rPr>
              <a:t>Desmos</a:t>
            </a:r>
            <a:r>
              <a:rPr lang="en-US" sz="2800" dirty="0">
                <a:latin typeface="Corbel" panose="020B0503020204020204" pitchFamily="34" charset="0"/>
              </a:rPr>
              <a:t> Graphing Calculator and </a:t>
            </a:r>
            <a:r>
              <a:rPr lang="en-US" sz="2800" dirty="0" err="1">
                <a:latin typeface="Corbel" panose="020B0503020204020204" pitchFamily="34" charset="0"/>
              </a:rPr>
              <a:t>Marbleslides</a:t>
            </a:r>
            <a:r>
              <a:rPr lang="en-US" sz="2800" dirty="0">
                <a:latin typeface="Corbel" panose="020B0503020204020204" pitchFamily="34" charset="0"/>
              </a:rPr>
              <a:t>: Lines</a:t>
            </a:r>
          </a:p>
          <a:p>
            <a:pPr marL="285750" lvl="0" indent="-285750" algn="just">
              <a:buFont typeface="Arial" panose="020B0604020202020204" pitchFamily="34" charset="0"/>
              <a:buChar char="•"/>
            </a:pPr>
            <a:r>
              <a:rPr lang="en-US" sz="2800" dirty="0">
                <a:latin typeface="Corbel" panose="020B0503020204020204" pitchFamily="34" charset="0"/>
              </a:rPr>
              <a:t>Develop accuracy and teamwork in making tutorial video about graphing linear equations in slope-intercept form</a:t>
            </a:r>
          </a:p>
          <a:p>
            <a:pPr algn="just"/>
            <a:endParaRPr lang="en-US" dirty="0"/>
          </a:p>
        </p:txBody>
      </p:sp>
    </p:spTree>
    <p:extLst>
      <p:ext uri="{BB962C8B-B14F-4D97-AF65-F5344CB8AC3E}">
        <p14:creationId xmlns:p14="http://schemas.microsoft.com/office/powerpoint/2010/main" val="2537256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58343" y="2021982"/>
            <a:ext cx="9556124" cy="3785652"/>
          </a:xfrm>
          <a:prstGeom prst="rect">
            <a:avLst/>
          </a:prstGeom>
          <a:noFill/>
        </p:spPr>
        <p:txBody>
          <a:bodyPr wrap="square" rtlCol="0">
            <a:spAutoFit/>
          </a:bodyPr>
          <a:lstStyle/>
          <a:p>
            <a:pPr algn="just"/>
            <a:r>
              <a:rPr lang="en-US" sz="2400" dirty="0" smtClean="0"/>
              <a:t>	The </a:t>
            </a:r>
            <a:r>
              <a:rPr lang="en-US" sz="2400" dirty="0"/>
              <a:t>information contained in this link: </a:t>
            </a:r>
            <a:r>
              <a:rPr lang="en-US" sz="2400" dirty="0">
                <a:hlinkClick r:id="rId2"/>
              </a:rPr>
              <a:t>https://teacher.desmos.com/marbleslides-lines</a:t>
            </a:r>
            <a:r>
              <a:rPr lang="en-US" sz="2400" dirty="0"/>
              <a:t> will be used to facilitate the discussion. This contains is an interactive game called </a:t>
            </a:r>
            <a:r>
              <a:rPr lang="en-US" sz="2400" dirty="0" err="1"/>
              <a:t>Mathslides</a:t>
            </a:r>
            <a:r>
              <a:rPr lang="en-US" sz="2400" dirty="0"/>
              <a:t>: Lines and </a:t>
            </a:r>
            <a:r>
              <a:rPr lang="en-US" sz="2400" dirty="0" err="1"/>
              <a:t>Desmos</a:t>
            </a:r>
            <a:r>
              <a:rPr lang="en-US" sz="2400" dirty="0"/>
              <a:t> Online Graphing Calculator developed by the team of educators at the </a:t>
            </a:r>
            <a:r>
              <a:rPr lang="en-US" sz="2400" dirty="0" err="1"/>
              <a:t>Desmos</a:t>
            </a:r>
            <a:r>
              <a:rPr lang="en-US" sz="2400" dirty="0"/>
              <a:t> Labs. This interactive activity makes students manipulate series of linear equations in order to collect the 4 stars on a given page. Once students have completed collecting the four stars they can then move on to the next slide. </a:t>
            </a:r>
          </a:p>
        </p:txBody>
      </p:sp>
    </p:spTree>
    <p:extLst>
      <p:ext uri="{BB962C8B-B14F-4D97-AF65-F5344CB8AC3E}">
        <p14:creationId xmlns:p14="http://schemas.microsoft.com/office/powerpoint/2010/main" val="1784851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58343" y="2021982"/>
            <a:ext cx="9556124" cy="3416320"/>
          </a:xfrm>
          <a:prstGeom prst="rect">
            <a:avLst/>
          </a:prstGeom>
          <a:noFill/>
        </p:spPr>
        <p:txBody>
          <a:bodyPr wrap="square" rtlCol="0">
            <a:spAutoFit/>
          </a:bodyPr>
          <a:lstStyle/>
          <a:p>
            <a:pPr algn="just"/>
            <a:r>
              <a:rPr lang="en-US" sz="2400" dirty="0" smtClean="0"/>
              <a:t>	To </a:t>
            </a:r>
            <a:r>
              <a:rPr lang="en-US" sz="2400" dirty="0"/>
              <a:t>start this activity, a teacher would create a class code from activity launch page, then they would need to distribute the class code so students could access the activity. Once students are inside the activity, the first slides inform them of how the activity works. The first slides include how to use the launch bottom, how to change one of the parameters of a linear equation (slope or y intercept) to collect the stars, and how to reset the equation is you make a mistake. These first sets of activities are called “Fix-it” tasks. </a:t>
            </a:r>
          </a:p>
        </p:txBody>
      </p:sp>
    </p:spTree>
    <p:extLst>
      <p:ext uri="{BB962C8B-B14F-4D97-AF65-F5344CB8AC3E}">
        <p14:creationId xmlns:p14="http://schemas.microsoft.com/office/powerpoint/2010/main" val="1195027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96980" y="2228044"/>
            <a:ext cx="9556124" cy="2677656"/>
          </a:xfrm>
          <a:prstGeom prst="rect">
            <a:avLst/>
          </a:prstGeom>
          <a:noFill/>
        </p:spPr>
        <p:txBody>
          <a:bodyPr wrap="square" rtlCol="0">
            <a:spAutoFit/>
          </a:bodyPr>
          <a:lstStyle/>
          <a:p>
            <a:pPr algn="just"/>
            <a:r>
              <a:rPr lang="en-US" sz="2400" dirty="0"/>
              <a:t>Besides having to have some prior knowledge about the basic properties of linear equations, students will also be introduced to creating restrictions on a line to make it start or stop at a given point. Teachers can use built in tools like the thumbs up mode, or the pause button so they can lead a whole class discussion to intervene when students are struggling.</a:t>
            </a:r>
          </a:p>
          <a:p>
            <a:pPr algn="just"/>
            <a:endParaRPr lang="en-US" sz="2400" dirty="0"/>
          </a:p>
        </p:txBody>
      </p:sp>
    </p:spTree>
    <p:extLst>
      <p:ext uri="{BB962C8B-B14F-4D97-AF65-F5344CB8AC3E}">
        <p14:creationId xmlns:p14="http://schemas.microsoft.com/office/powerpoint/2010/main" val="795760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96980" y="2034861"/>
            <a:ext cx="9556124" cy="3847207"/>
          </a:xfrm>
          <a:prstGeom prst="rect">
            <a:avLst/>
          </a:prstGeom>
          <a:noFill/>
        </p:spPr>
        <p:txBody>
          <a:bodyPr wrap="square" rtlCol="0">
            <a:spAutoFit/>
          </a:bodyPr>
          <a:lstStyle/>
          <a:p>
            <a:pPr algn="just"/>
            <a:r>
              <a:rPr lang="en-US" sz="2000" dirty="0" smtClean="0"/>
              <a:t>	After </a:t>
            </a:r>
            <a:r>
              <a:rPr lang="en-US" sz="2000" dirty="0"/>
              <a:t>students complete the “Fix-it” challenges, they move on to the Predict and Verify section of tasks. In the Predict and verify sections, students are asked to anticipate what would happen to a graph if some value is changed, and justify their answers in writing. When students reach each of the slides they can see their classmates’ responses. A teacher can review any of these responses and pause the class to ask more probing questions as to why students think their answers is true. Students also have the ability once they make a prediction, to see on the next slide if their prediction is correct by changing the values asked in the prediction section. Students can start to understand why certain changes to a given equation transforms a linear equation.</a:t>
            </a:r>
          </a:p>
          <a:p>
            <a:pPr algn="just"/>
            <a:endParaRPr lang="en-US" sz="2400" dirty="0"/>
          </a:p>
        </p:txBody>
      </p:sp>
    </p:spTree>
    <p:extLst>
      <p:ext uri="{BB962C8B-B14F-4D97-AF65-F5344CB8AC3E}">
        <p14:creationId xmlns:p14="http://schemas.microsoft.com/office/powerpoint/2010/main" val="3078649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96980" y="2034861"/>
            <a:ext cx="9556124" cy="4154984"/>
          </a:xfrm>
          <a:prstGeom prst="rect">
            <a:avLst/>
          </a:prstGeom>
          <a:noFill/>
        </p:spPr>
        <p:txBody>
          <a:bodyPr wrap="square" rtlCol="0">
            <a:spAutoFit/>
          </a:bodyPr>
          <a:lstStyle/>
          <a:p>
            <a:pPr algn="just"/>
            <a:r>
              <a:rPr lang="en-US" sz="2400" dirty="0" smtClean="0"/>
              <a:t>	After </a:t>
            </a:r>
            <a:r>
              <a:rPr lang="en-US" sz="2400" dirty="0"/>
              <a:t>students complete the 4 predict and verify questions, they move to the last section of the </a:t>
            </a:r>
            <a:r>
              <a:rPr lang="en-US" sz="2400" dirty="0" err="1"/>
              <a:t>Marbleslides</a:t>
            </a:r>
            <a:r>
              <a:rPr lang="en-US" sz="2400" dirty="0"/>
              <a:t> lab, the Challenge slides. On each of the challenge slides students need to use all of the skills they have learned in the previous slides to come up with a solution to collect all four stars. For all of the challenge slides students must generate their own equations, including parameters, to achieve the goal. After a few students have a solution to a given problem, the teacher could showcase to the class inventive solutions that their classmates have created.</a:t>
            </a:r>
          </a:p>
          <a:p>
            <a:pPr algn="just"/>
            <a:endParaRPr lang="en-US" sz="2400" dirty="0"/>
          </a:p>
        </p:txBody>
      </p:sp>
    </p:spTree>
    <p:extLst>
      <p:ext uri="{BB962C8B-B14F-4D97-AF65-F5344CB8AC3E}">
        <p14:creationId xmlns:p14="http://schemas.microsoft.com/office/powerpoint/2010/main" val="3115636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96980" y="2034861"/>
            <a:ext cx="9556124" cy="3416320"/>
          </a:xfrm>
          <a:prstGeom prst="rect">
            <a:avLst/>
          </a:prstGeom>
          <a:noFill/>
        </p:spPr>
        <p:txBody>
          <a:bodyPr wrap="square" rtlCol="0">
            <a:spAutoFit/>
          </a:bodyPr>
          <a:lstStyle/>
          <a:p>
            <a:pPr algn="just"/>
            <a:r>
              <a:rPr lang="en-US" sz="2400" dirty="0" smtClean="0"/>
              <a:t>	There </a:t>
            </a:r>
            <a:r>
              <a:rPr lang="en-US" sz="2400" dirty="0"/>
              <a:t>are eight challenge slides total. If some students complete all of the activities they are given a free play screen where they graph and design whatever they choose. The controls that </a:t>
            </a:r>
            <a:r>
              <a:rPr lang="en-US" sz="2400" dirty="0" err="1"/>
              <a:t>Desmos</a:t>
            </a:r>
            <a:r>
              <a:rPr lang="en-US" sz="2400" dirty="0"/>
              <a:t> provides can help any teacher navigate through the activity. Teachers can see each student’s progress by viewing the thumbs slide, or they can select any given slide and see an overlay of all students’ responses, or see responses from each individual student.</a:t>
            </a:r>
          </a:p>
          <a:p>
            <a:pPr algn="just"/>
            <a:endParaRPr lang="en-US" sz="2400" dirty="0"/>
          </a:p>
        </p:txBody>
      </p:sp>
    </p:spTree>
    <p:extLst>
      <p:ext uri="{BB962C8B-B14F-4D97-AF65-F5344CB8AC3E}">
        <p14:creationId xmlns:p14="http://schemas.microsoft.com/office/powerpoint/2010/main" val="4220705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4353058" cy="584775"/>
          </a:xfrm>
          <a:prstGeom prst="rect">
            <a:avLst/>
          </a:prstGeom>
          <a:solidFill>
            <a:schemeClr val="accent2"/>
          </a:solidFill>
        </p:spPr>
        <p:txBody>
          <a:bodyPr wrap="square" rtlCol="0">
            <a:spAutoFit/>
          </a:bodyPr>
          <a:lstStyle/>
          <a:p>
            <a:r>
              <a:rPr lang="en-US" sz="3200" b="1" dirty="0" smtClean="0">
                <a:solidFill>
                  <a:schemeClr val="bg1"/>
                </a:solidFill>
              </a:rPr>
              <a:t>LESSON DESCRIPTION</a:t>
            </a:r>
            <a:endParaRPr lang="en-US" sz="3200" b="1" dirty="0">
              <a:solidFill>
                <a:schemeClr val="bg1"/>
              </a:solidFill>
            </a:endParaRPr>
          </a:p>
        </p:txBody>
      </p:sp>
      <p:sp>
        <p:nvSpPr>
          <p:cNvPr id="2" name="TextBox 1"/>
          <p:cNvSpPr txBox="1"/>
          <p:nvPr/>
        </p:nvSpPr>
        <p:spPr>
          <a:xfrm>
            <a:off x="1596980" y="2434106"/>
            <a:ext cx="9556124" cy="2308324"/>
          </a:xfrm>
          <a:prstGeom prst="rect">
            <a:avLst/>
          </a:prstGeom>
          <a:noFill/>
        </p:spPr>
        <p:txBody>
          <a:bodyPr wrap="square" rtlCol="0">
            <a:spAutoFit/>
          </a:bodyPr>
          <a:lstStyle/>
          <a:p>
            <a:pPr algn="just"/>
            <a:r>
              <a:rPr lang="en-US" sz="2400" dirty="0" smtClean="0"/>
              <a:t>	Teachers </a:t>
            </a:r>
            <a:r>
              <a:rPr lang="en-US" sz="2400" dirty="0"/>
              <a:t>can also pause the entire class at any time, so they can lead a class discussion or help students understand difficult concepts. Teachers can also enable teacher pacing which forces students to walk through each activity at the teacher's pace, rather than the students pace.</a:t>
            </a:r>
          </a:p>
          <a:p>
            <a:pPr algn="just"/>
            <a:endParaRPr lang="en-US" sz="2400" dirty="0"/>
          </a:p>
        </p:txBody>
      </p:sp>
    </p:spTree>
    <p:extLst>
      <p:ext uri="{BB962C8B-B14F-4D97-AF65-F5344CB8AC3E}">
        <p14:creationId xmlns:p14="http://schemas.microsoft.com/office/powerpoint/2010/main" val="2732397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1" y="669701"/>
            <a:ext cx="4760889" cy="584775"/>
          </a:xfrm>
          <a:prstGeom prst="rect">
            <a:avLst/>
          </a:prstGeom>
          <a:solidFill>
            <a:schemeClr val="accent2"/>
          </a:solidFill>
        </p:spPr>
        <p:txBody>
          <a:bodyPr wrap="square" rtlCol="0">
            <a:spAutoFit/>
          </a:bodyPr>
          <a:lstStyle/>
          <a:p>
            <a:r>
              <a:rPr lang="en-US" sz="3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TPACK Specific </a:t>
            </a:r>
            <a:r>
              <a:rPr lang="en-US" sz="3200" b="1" dirty="0" smtClean="0">
                <a:solidFill>
                  <a:schemeClr val="bg1"/>
                </a:solidFill>
                <a:latin typeface="Corbel" panose="020B0503020204020204" pitchFamily="34" charset="0"/>
                <a:ea typeface="Calibri" panose="020F0502020204030204" pitchFamily="34" charset="0"/>
                <a:cs typeface="Times New Roman" panose="02020603050405020304" pitchFamily="18" charset="0"/>
              </a:rPr>
              <a:t>Questions</a:t>
            </a:r>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1217052" y="2719857"/>
            <a:ext cx="10573555" cy="1680588"/>
          </a:xfrm>
          <a:prstGeom prst="rect">
            <a:avLst/>
          </a:prstGeom>
        </p:spPr>
        <p:txBody>
          <a:bodyPr wrap="square">
            <a:spAutoFit/>
          </a:bodyPr>
          <a:lstStyle/>
          <a:p>
            <a:pPr algn="just">
              <a:lnSpc>
                <a:spcPct val="107000"/>
              </a:lnSpc>
              <a:spcAft>
                <a:spcPts val="800"/>
              </a:spcAft>
            </a:pPr>
            <a:r>
              <a:rPr lang="en-US" sz="2800" b="1" dirty="0" smtClean="0">
                <a:latin typeface="Corbel" panose="020B0503020204020204" pitchFamily="34" charset="0"/>
                <a:ea typeface="Calibri" panose="020F0502020204030204" pitchFamily="34" charset="0"/>
                <a:cs typeface="Times New Roman" panose="02020603050405020304" pitchFamily="18" charset="0"/>
              </a:rPr>
              <a:t>T </a:t>
            </a:r>
            <a:r>
              <a:rPr lang="en-US" sz="2800" b="1" dirty="0">
                <a:latin typeface="Corbel" panose="020B0503020204020204" pitchFamily="34" charset="0"/>
                <a:ea typeface="Calibri" panose="020F0502020204030204" pitchFamily="34" charset="0"/>
                <a:cs typeface="Times New Roman" panose="02020603050405020304" pitchFamily="18" charset="0"/>
              </a:rPr>
              <a:t>– </a:t>
            </a:r>
            <a:r>
              <a:rPr lang="en-US" sz="2800" dirty="0" err="1">
                <a:latin typeface="Corbel" panose="020B0503020204020204" pitchFamily="34" charset="0"/>
                <a:ea typeface="Calibri" panose="020F0502020204030204" pitchFamily="34" charset="0"/>
                <a:cs typeface="Times New Roman" panose="02020603050405020304" pitchFamily="18" charset="0"/>
              </a:rPr>
              <a:t>Desmos</a:t>
            </a:r>
            <a:r>
              <a:rPr lang="en-US" sz="2800" dirty="0">
                <a:latin typeface="Corbel" panose="020B0503020204020204" pitchFamily="34" charset="0"/>
                <a:ea typeface="Calibri" panose="020F0502020204030204" pitchFamily="34" charset="0"/>
                <a:cs typeface="Times New Roman" panose="02020603050405020304" pitchFamily="18" charset="0"/>
              </a:rPr>
              <a:t> Lab—</a:t>
            </a:r>
            <a:r>
              <a:rPr lang="en-US" sz="2800" dirty="0" err="1">
                <a:latin typeface="Corbel" panose="020B0503020204020204" pitchFamily="34" charset="0"/>
                <a:ea typeface="Calibri" panose="020F0502020204030204" pitchFamily="34" charset="0"/>
                <a:cs typeface="Times New Roman" panose="02020603050405020304" pitchFamily="18" charset="0"/>
              </a:rPr>
              <a:t>MathSlides</a:t>
            </a:r>
            <a:r>
              <a:rPr lang="en-US" sz="2800" dirty="0">
                <a:latin typeface="Corbel" panose="020B0503020204020204" pitchFamily="34" charset="0"/>
                <a:ea typeface="Calibri" panose="020F0502020204030204" pitchFamily="34" charset="0"/>
                <a:cs typeface="Times New Roman" panose="02020603050405020304" pitchFamily="18" charset="0"/>
              </a:rPr>
              <a:t>: Lines and Online Graphing </a:t>
            </a:r>
            <a:r>
              <a:rPr lang="en-US" sz="2800" dirty="0" smtClean="0">
                <a:latin typeface="Corbel" panose="020B0503020204020204" pitchFamily="34" charset="0"/>
                <a:ea typeface="Calibri" panose="020F0502020204030204" pitchFamily="34" charset="0"/>
                <a:cs typeface="Times New Roman" panose="02020603050405020304" pitchFamily="18" charset="0"/>
              </a:rPr>
              <a:t>	Calculator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b="1" dirty="0">
                <a:latin typeface="Corbel" panose="020B0503020204020204" pitchFamily="34" charset="0"/>
                <a:ea typeface="Calibri" panose="020F0502020204030204" pitchFamily="34" charset="0"/>
                <a:cs typeface="Times New Roman" panose="02020603050405020304" pitchFamily="18" charset="0"/>
              </a:rPr>
              <a:t>P </a:t>
            </a:r>
            <a:r>
              <a:rPr lang="en-US" sz="2800" b="1" dirty="0" smtClean="0">
                <a:latin typeface="Corbel" panose="020B0503020204020204" pitchFamily="34" charset="0"/>
                <a:ea typeface="Calibri" panose="020F0502020204030204" pitchFamily="34" charset="0"/>
                <a:cs typeface="Times New Roman" panose="02020603050405020304" pitchFamily="18" charset="0"/>
              </a:rPr>
              <a:t>– </a:t>
            </a:r>
            <a:r>
              <a:rPr lang="en-US" sz="2800" dirty="0" smtClean="0">
                <a:latin typeface="Corbel" panose="020B0503020204020204" pitchFamily="34" charset="0"/>
                <a:ea typeface="Calibri" panose="020F0502020204030204" pitchFamily="34" charset="0"/>
                <a:cs typeface="Times New Roman" panose="02020603050405020304" pitchFamily="18" charset="0"/>
              </a:rPr>
              <a:t>Inquiry-based </a:t>
            </a:r>
            <a:r>
              <a:rPr lang="en-US" sz="2800" dirty="0">
                <a:latin typeface="Corbel" panose="020B0503020204020204" pitchFamily="34" charset="0"/>
                <a:ea typeface="Calibri" panose="020F0502020204030204" pitchFamily="34" charset="0"/>
                <a:cs typeface="Times New Roman" panose="02020603050405020304" pitchFamily="18" charset="0"/>
              </a:rPr>
              <a:t>learning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b="1" dirty="0">
                <a:latin typeface="Corbel" panose="020B0503020204020204" pitchFamily="34" charset="0"/>
                <a:ea typeface="Calibri" panose="020F0502020204030204" pitchFamily="34" charset="0"/>
                <a:cs typeface="Times New Roman" panose="02020603050405020304" pitchFamily="18" charset="0"/>
              </a:rPr>
              <a:t>C – </a:t>
            </a:r>
            <a:r>
              <a:rPr lang="en-US" sz="2800" dirty="0">
                <a:latin typeface="Corbel" panose="020B0503020204020204" pitchFamily="34" charset="0"/>
                <a:ea typeface="Calibri" panose="020F0502020204030204" pitchFamily="34" charset="0"/>
                <a:cs typeface="Times New Roman" panose="02020603050405020304" pitchFamily="18" charset="0"/>
              </a:rPr>
              <a:t>Graphing Linear Equations: Slope-Intercept Form of a Line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4312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113173" cy="523220"/>
          </a:xfrm>
          <a:prstGeom prst="rect">
            <a:avLst/>
          </a:prstGeom>
          <a:solidFill>
            <a:schemeClr val="accent2"/>
          </a:solidFill>
        </p:spPr>
        <p:txBody>
          <a:bodyPr wrap="square" rtlCol="0">
            <a:spAutoFit/>
          </a:bodyPr>
          <a:lstStyle/>
          <a:p>
            <a:r>
              <a:rPr lang="en-US" sz="2800" b="1" dirty="0">
                <a:solidFill>
                  <a:schemeClr val="bg1"/>
                </a:solidFill>
              </a:rPr>
              <a:t>Pedagogical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584101"/>
            <a:ext cx="9551831" cy="5601533"/>
          </a:xfrm>
          <a:prstGeom prst="rect">
            <a:avLst/>
          </a:prstGeom>
          <a:noFill/>
        </p:spPr>
        <p:txBody>
          <a:bodyPr wrap="square" rtlCol="0">
            <a:spAutoFit/>
          </a:bodyPr>
          <a:lstStyle/>
          <a:p>
            <a:pPr algn="just"/>
            <a:r>
              <a:rPr lang="en-US" sz="2000" b="1" dirty="0"/>
              <a:t>Definition of PCK: </a:t>
            </a:r>
          </a:p>
          <a:p>
            <a:pPr algn="just"/>
            <a:r>
              <a:rPr lang="en-US" sz="2000" dirty="0" smtClean="0"/>
              <a:t>	</a:t>
            </a:r>
          </a:p>
          <a:p>
            <a:pPr algn="just"/>
            <a:r>
              <a:rPr lang="en-US" sz="2000" dirty="0"/>
              <a:t>	</a:t>
            </a:r>
            <a:r>
              <a:rPr lang="en-US" sz="2000" dirty="0" smtClean="0"/>
              <a:t>The </a:t>
            </a:r>
            <a:r>
              <a:rPr lang="en-US" sz="2000" dirty="0"/>
              <a:t>Inquiry-based learning is an effective method on teaching linear equations. This concept is challenging for grade 7 students taking algebra 1. Students have struggled on visualizing how manipulating slopes and y-intercept can change a graph. </a:t>
            </a:r>
            <a:endParaRPr lang="en-US" sz="2000" dirty="0" smtClean="0"/>
          </a:p>
          <a:p>
            <a:pPr algn="just"/>
            <a:endParaRPr lang="en-US" sz="2000" dirty="0"/>
          </a:p>
          <a:p>
            <a:pPr algn="just"/>
            <a:r>
              <a:rPr lang="en-US" sz="2000" b="1" dirty="0"/>
              <a:t>Description of PCK: </a:t>
            </a:r>
          </a:p>
          <a:p>
            <a:pPr algn="just"/>
            <a:r>
              <a:rPr lang="en-US" sz="2000" dirty="0" smtClean="0"/>
              <a:t>	</a:t>
            </a:r>
          </a:p>
          <a:p>
            <a:pPr algn="just"/>
            <a:r>
              <a:rPr lang="en-US" sz="2000" dirty="0"/>
              <a:t>	</a:t>
            </a:r>
            <a:r>
              <a:rPr lang="en-US" sz="2000" dirty="0" smtClean="0"/>
              <a:t>The </a:t>
            </a:r>
            <a:r>
              <a:rPr lang="en-US" sz="2000" dirty="0"/>
              <a:t>inquiry-based lesson has students manipulating linear functions in the form of y=</a:t>
            </a:r>
            <a:r>
              <a:rPr lang="en-US" sz="2000" dirty="0" err="1"/>
              <a:t>mx+b</a:t>
            </a:r>
            <a:r>
              <a:rPr lang="en-US" sz="2000" dirty="0"/>
              <a:t> and restricting slopes and y-intercepts to make inferences on how the graph is affected. Changing any or all of the parameters will make the linear equation translate, reflect, or shift. This lesson has students virtually manipulate values in an equation and see the effects happen instantly.</a:t>
            </a:r>
          </a:p>
          <a:p>
            <a:pPr algn="just"/>
            <a:endParaRPr lang="en-US" sz="2000" dirty="0"/>
          </a:p>
          <a:p>
            <a:pPr algn="just"/>
            <a:r>
              <a:rPr lang="en-US" sz="2000" dirty="0"/>
              <a:t> </a:t>
            </a:r>
          </a:p>
          <a:p>
            <a:pPr algn="just"/>
            <a:endParaRPr lang="en-US" sz="2000" dirty="0"/>
          </a:p>
        </p:txBody>
      </p:sp>
    </p:spTree>
    <p:extLst>
      <p:ext uri="{BB962C8B-B14F-4D97-AF65-F5344CB8AC3E}">
        <p14:creationId xmlns:p14="http://schemas.microsoft.com/office/powerpoint/2010/main" val="2790304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113173" cy="523220"/>
          </a:xfrm>
          <a:prstGeom prst="rect">
            <a:avLst/>
          </a:prstGeom>
          <a:solidFill>
            <a:schemeClr val="accent2"/>
          </a:solidFill>
        </p:spPr>
        <p:txBody>
          <a:bodyPr wrap="square" rtlCol="0">
            <a:spAutoFit/>
          </a:bodyPr>
          <a:lstStyle/>
          <a:p>
            <a:r>
              <a:rPr lang="en-US" sz="2800" b="1" dirty="0">
                <a:solidFill>
                  <a:schemeClr val="bg1"/>
                </a:solidFill>
              </a:rPr>
              <a:t>Pedagogical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742940" y="1815921"/>
            <a:ext cx="9551831" cy="4339650"/>
          </a:xfrm>
          <a:prstGeom prst="rect">
            <a:avLst/>
          </a:prstGeom>
          <a:noFill/>
        </p:spPr>
        <p:txBody>
          <a:bodyPr wrap="square" rtlCol="0">
            <a:spAutoFit/>
          </a:bodyPr>
          <a:lstStyle/>
          <a:p>
            <a:r>
              <a:rPr lang="en-US" sz="2400" b="1" dirty="0"/>
              <a:t>Support of PCK: </a:t>
            </a:r>
          </a:p>
          <a:p>
            <a:r>
              <a:rPr lang="en-US" sz="2400" dirty="0" smtClean="0"/>
              <a:t>	</a:t>
            </a:r>
          </a:p>
          <a:p>
            <a:r>
              <a:rPr lang="en-US" sz="2400" dirty="0"/>
              <a:t>	</a:t>
            </a:r>
            <a:r>
              <a:rPr lang="en-US" sz="2400" dirty="0" smtClean="0"/>
              <a:t>Some </a:t>
            </a:r>
            <a:r>
              <a:rPr lang="en-US" sz="2400" dirty="0"/>
              <a:t>of the traditional methods in mathematics instruction do not allow for much questioning, investigation, or developing understanding. The Inquiry-based instruction in mathematics, however, allows for this to take place and opens doors for students to answer their own questions, explore meaningful problems, and incorporate several mathematical concepts into one problem (Kyle Ferguson, 2010).</a:t>
            </a:r>
          </a:p>
          <a:p>
            <a:pPr algn="just"/>
            <a:endParaRPr lang="en-US" sz="2000" dirty="0"/>
          </a:p>
          <a:p>
            <a:pPr algn="just"/>
            <a:r>
              <a:rPr lang="en-US" sz="2000" dirty="0"/>
              <a:t> </a:t>
            </a:r>
          </a:p>
          <a:p>
            <a:pPr algn="just"/>
            <a:endParaRPr lang="en-US" sz="2000" dirty="0"/>
          </a:p>
        </p:txBody>
      </p:sp>
    </p:spTree>
    <p:extLst>
      <p:ext uri="{BB962C8B-B14F-4D97-AF65-F5344CB8AC3E}">
        <p14:creationId xmlns:p14="http://schemas.microsoft.com/office/powerpoint/2010/main" val="293658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280598" cy="523220"/>
          </a:xfrm>
          <a:prstGeom prst="rect">
            <a:avLst/>
          </a:prstGeom>
          <a:solidFill>
            <a:schemeClr val="accent2"/>
          </a:solidFill>
        </p:spPr>
        <p:txBody>
          <a:bodyPr wrap="square" rtlCol="0">
            <a:spAutoFit/>
          </a:bodyPr>
          <a:lstStyle/>
          <a:p>
            <a:r>
              <a:rPr lang="en-US" sz="2800" b="1" dirty="0">
                <a:solidFill>
                  <a:schemeClr val="bg1"/>
                </a:solidFill>
              </a:rPr>
              <a:t>Technological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5632311"/>
          </a:xfrm>
          <a:prstGeom prst="rect">
            <a:avLst/>
          </a:prstGeom>
          <a:noFill/>
        </p:spPr>
        <p:txBody>
          <a:bodyPr wrap="square" rtlCol="0">
            <a:spAutoFit/>
          </a:bodyPr>
          <a:lstStyle/>
          <a:p>
            <a:pPr algn="just"/>
            <a:r>
              <a:rPr lang="en-US" sz="2000" b="1" dirty="0"/>
              <a:t>Definition of TCK:</a:t>
            </a:r>
          </a:p>
          <a:p>
            <a:pPr algn="just"/>
            <a:endParaRPr lang="en-US" sz="2000" dirty="0" smtClean="0"/>
          </a:p>
          <a:p>
            <a:pPr algn="just"/>
            <a:r>
              <a:rPr lang="en-US" sz="2000" dirty="0"/>
              <a:t>	</a:t>
            </a:r>
            <a:r>
              <a:rPr lang="en-US" sz="2000" dirty="0" err="1" smtClean="0"/>
              <a:t>Desmos</a:t>
            </a:r>
            <a:r>
              <a:rPr lang="en-US" sz="2000" dirty="0" smtClean="0"/>
              <a:t> </a:t>
            </a:r>
            <a:r>
              <a:rPr lang="en-US" sz="2000" dirty="0"/>
              <a:t>technology supports student learning in graphing linear equations.</a:t>
            </a:r>
          </a:p>
          <a:p>
            <a:pPr algn="just"/>
            <a:endParaRPr lang="en-US" sz="2000" dirty="0" smtClean="0"/>
          </a:p>
          <a:p>
            <a:pPr algn="just"/>
            <a:r>
              <a:rPr lang="en-US" sz="2000" b="1" dirty="0" smtClean="0"/>
              <a:t>Description </a:t>
            </a:r>
            <a:r>
              <a:rPr lang="en-US" sz="2000" b="1" dirty="0"/>
              <a:t>of TCK:</a:t>
            </a:r>
          </a:p>
          <a:p>
            <a:pPr algn="just"/>
            <a:r>
              <a:rPr lang="en-US" sz="2000" dirty="0" smtClean="0"/>
              <a:t>	</a:t>
            </a:r>
          </a:p>
          <a:p>
            <a:pPr algn="just"/>
            <a:r>
              <a:rPr lang="en-US" sz="2000" dirty="0"/>
              <a:t>	</a:t>
            </a:r>
            <a:r>
              <a:rPr lang="en-US" sz="2000" dirty="0" err="1" smtClean="0"/>
              <a:t>Desmos</a:t>
            </a:r>
            <a:r>
              <a:rPr lang="en-US" sz="2000" dirty="0" smtClean="0"/>
              <a:t> </a:t>
            </a:r>
            <a:r>
              <a:rPr lang="en-US" sz="2000" dirty="0"/>
              <a:t>is a free online graphing calculator that allows users to manipulate various equations and represent them visually. The </a:t>
            </a:r>
            <a:r>
              <a:rPr lang="en-US" sz="2000" dirty="0" err="1"/>
              <a:t>Desmos</a:t>
            </a:r>
            <a:r>
              <a:rPr lang="en-US" sz="2000" dirty="0"/>
              <a:t> Labs allows teachers to create learning environments for their students to explore mathematical concepts, as well as utilize pre-created lessons that explore specific concepts. In this environment, we selected a lesson on linear functions that </a:t>
            </a:r>
            <a:r>
              <a:rPr lang="en-US" sz="2000" dirty="0" err="1"/>
              <a:t>gamifies</a:t>
            </a:r>
            <a:r>
              <a:rPr lang="en-US" sz="2000" dirty="0"/>
              <a:t> students learning about slope, domain restrictions, and y-intercepts. With the support of </a:t>
            </a:r>
            <a:r>
              <a:rPr lang="en-US" sz="2000" dirty="0" err="1"/>
              <a:t>Desmos</a:t>
            </a:r>
            <a:r>
              <a:rPr lang="en-US" sz="2000" dirty="0"/>
              <a:t> will be allowed to play and discover more on linear equations.</a:t>
            </a:r>
          </a:p>
          <a:p>
            <a:pPr algn="just"/>
            <a:endParaRPr lang="en-US" sz="2000" dirty="0"/>
          </a:p>
          <a:p>
            <a:pPr algn="just"/>
            <a:r>
              <a:rPr lang="en-US" sz="2000" dirty="0"/>
              <a:t> </a:t>
            </a:r>
          </a:p>
          <a:p>
            <a:pPr algn="just"/>
            <a:endParaRPr lang="en-US" sz="2000" dirty="0"/>
          </a:p>
        </p:txBody>
      </p:sp>
    </p:spTree>
    <p:extLst>
      <p:ext uri="{BB962C8B-B14F-4D97-AF65-F5344CB8AC3E}">
        <p14:creationId xmlns:p14="http://schemas.microsoft.com/office/powerpoint/2010/main" val="2212504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280598" cy="523220"/>
          </a:xfrm>
          <a:prstGeom prst="rect">
            <a:avLst/>
          </a:prstGeom>
          <a:solidFill>
            <a:schemeClr val="accent2"/>
          </a:solidFill>
        </p:spPr>
        <p:txBody>
          <a:bodyPr wrap="square" rtlCol="0">
            <a:spAutoFit/>
          </a:bodyPr>
          <a:lstStyle/>
          <a:p>
            <a:r>
              <a:rPr lang="en-US" sz="2800" b="1" dirty="0">
                <a:solidFill>
                  <a:schemeClr val="bg1"/>
                </a:solidFill>
              </a:rPr>
              <a:t>Technological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5632311"/>
          </a:xfrm>
          <a:prstGeom prst="rect">
            <a:avLst/>
          </a:prstGeom>
          <a:noFill/>
        </p:spPr>
        <p:txBody>
          <a:bodyPr wrap="square" rtlCol="0">
            <a:spAutoFit/>
          </a:bodyPr>
          <a:lstStyle/>
          <a:p>
            <a:pPr algn="just"/>
            <a:r>
              <a:rPr lang="en-US" sz="2000" b="1" dirty="0"/>
              <a:t>Support TCK:</a:t>
            </a:r>
          </a:p>
          <a:p>
            <a:pPr algn="just"/>
            <a:r>
              <a:rPr lang="en-US" sz="2000" dirty="0" smtClean="0"/>
              <a:t>	“</a:t>
            </a:r>
            <a:r>
              <a:rPr lang="en-US" sz="2000" dirty="0"/>
              <a:t>We have learned that calculators cause changes in the way we teach and in the way students learn. Before computers and calculators, it was necessary for students to spend time mastering and becoming proficient in the use of paper-and-pencil computational and manipulative techniques. Today much of this time can be spent on developing deeper conceptual understanding and valuable critical-thinking and problem-solving skills. Calculators reduce the drudgery of applying arithmetic and algebraic procedures when those procedures are not the focus of the lesson. They provide better ways to compute and manipulate symbols. For example, if the problem is to find the area of a region bounded by the graphs of two functions, then the essential challenge for the student is to understand that a definite integral is needed, determine the limits of integration, and setup the specific definite integral. Finally, the student needs to determine whether the answer obtained makes sense in the problem situation. All these tasks require serious thinking and thorough understanding. </a:t>
            </a:r>
          </a:p>
          <a:p>
            <a:pPr algn="just"/>
            <a:r>
              <a:rPr lang="en-US" sz="2000" dirty="0"/>
              <a:t> </a:t>
            </a:r>
          </a:p>
          <a:p>
            <a:pPr algn="just"/>
            <a:endParaRPr lang="en-US" sz="2000" dirty="0"/>
          </a:p>
        </p:txBody>
      </p:sp>
    </p:spTree>
    <p:extLst>
      <p:ext uri="{BB962C8B-B14F-4D97-AF65-F5344CB8AC3E}">
        <p14:creationId xmlns:p14="http://schemas.microsoft.com/office/powerpoint/2010/main" val="1797545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280598" cy="523220"/>
          </a:xfrm>
          <a:prstGeom prst="rect">
            <a:avLst/>
          </a:prstGeom>
          <a:solidFill>
            <a:schemeClr val="accent2"/>
          </a:solidFill>
        </p:spPr>
        <p:txBody>
          <a:bodyPr wrap="square" rtlCol="0">
            <a:spAutoFit/>
          </a:bodyPr>
          <a:lstStyle/>
          <a:p>
            <a:r>
              <a:rPr lang="en-US" sz="2800" b="1" dirty="0">
                <a:solidFill>
                  <a:schemeClr val="bg1"/>
                </a:solidFill>
              </a:rPr>
              <a:t>Technological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4093428"/>
          </a:xfrm>
          <a:prstGeom prst="rect">
            <a:avLst/>
          </a:prstGeom>
          <a:noFill/>
        </p:spPr>
        <p:txBody>
          <a:bodyPr wrap="square" rtlCol="0">
            <a:spAutoFit/>
          </a:bodyPr>
          <a:lstStyle/>
          <a:p>
            <a:pPr algn="just"/>
            <a:r>
              <a:rPr lang="en-US" sz="2000" b="1" dirty="0"/>
              <a:t>Support TCK:</a:t>
            </a:r>
          </a:p>
          <a:p>
            <a:pPr algn="just"/>
            <a:r>
              <a:rPr lang="en-US" sz="2000" dirty="0" smtClean="0"/>
              <a:t>	</a:t>
            </a:r>
          </a:p>
          <a:p>
            <a:pPr algn="just"/>
            <a:r>
              <a:rPr lang="en-US" sz="2000" dirty="0"/>
              <a:t>	</a:t>
            </a:r>
            <a:r>
              <a:rPr lang="en-US" sz="2000" dirty="0" smtClean="0"/>
              <a:t>The </a:t>
            </a:r>
            <a:r>
              <a:rPr lang="en-US" sz="2000" dirty="0"/>
              <a:t>actual computation of the integral is often best done with (or feasible only with) calculator or computer technology. Calculators with computer interactive geometry allow for investigations that lead to a much better understanding of geometry (</a:t>
            </a:r>
            <a:r>
              <a:rPr lang="en-US" sz="2000" dirty="0" err="1"/>
              <a:t>Laborde</a:t>
            </a:r>
            <a:r>
              <a:rPr lang="en-US" sz="2000" dirty="0"/>
              <a:t> 1999; </a:t>
            </a:r>
            <a:r>
              <a:rPr lang="en-US" sz="2000" dirty="0" err="1"/>
              <a:t>Vonder</a:t>
            </a:r>
            <a:r>
              <a:rPr lang="en-US" sz="2000" dirty="0"/>
              <a:t> </a:t>
            </a:r>
            <a:r>
              <a:rPr lang="en-US" sz="2000" dirty="0" err="1"/>
              <a:t>Embse</a:t>
            </a:r>
            <a:r>
              <a:rPr lang="en-US" sz="2000" dirty="0"/>
              <a:t> and </a:t>
            </a:r>
            <a:r>
              <a:rPr lang="en-US" sz="2000" dirty="0" err="1"/>
              <a:t>Engebretsen</a:t>
            </a:r>
            <a:r>
              <a:rPr lang="en-US" sz="2000" dirty="0"/>
              <a:t> 1996). Calculators help students see that mathematics has value. Students using calculators find mathematics more interesting and exciting. Texas Instruments first introduced a handheld calculator-based-laboratory (CBL) device in 1994 that connects to the link port of graphing calculators. This device allows students to make precise measurements of many scientific phenomena and store the measurements in their calculators for mathematical analysis. </a:t>
            </a:r>
          </a:p>
        </p:txBody>
      </p:sp>
    </p:spTree>
    <p:extLst>
      <p:ext uri="{BB962C8B-B14F-4D97-AF65-F5344CB8AC3E}">
        <p14:creationId xmlns:p14="http://schemas.microsoft.com/office/powerpoint/2010/main" val="1639051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280598" cy="523220"/>
          </a:xfrm>
          <a:prstGeom prst="rect">
            <a:avLst/>
          </a:prstGeom>
          <a:solidFill>
            <a:schemeClr val="accent2"/>
          </a:solidFill>
        </p:spPr>
        <p:txBody>
          <a:bodyPr wrap="square" rtlCol="0">
            <a:spAutoFit/>
          </a:bodyPr>
          <a:lstStyle/>
          <a:p>
            <a:r>
              <a:rPr lang="en-US" sz="2800" b="1" dirty="0">
                <a:solidFill>
                  <a:schemeClr val="bg1"/>
                </a:solidFill>
              </a:rPr>
              <a:t>Technological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4093428"/>
          </a:xfrm>
          <a:prstGeom prst="rect">
            <a:avLst/>
          </a:prstGeom>
          <a:noFill/>
        </p:spPr>
        <p:txBody>
          <a:bodyPr wrap="square" rtlCol="0">
            <a:spAutoFit/>
          </a:bodyPr>
          <a:lstStyle/>
          <a:p>
            <a:pPr algn="just"/>
            <a:r>
              <a:rPr lang="en-US" sz="2000" b="1" dirty="0"/>
              <a:t>Support TCK:</a:t>
            </a:r>
          </a:p>
          <a:p>
            <a:pPr algn="just"/>
            <a:r>
              <a:rPr lang="en-US" sz="2000" dirty="0" smtClean="0"/>
              <a:t>	</a:t>
            </a:r>
          </a:p>
          <a:p>
            <a:pPr algn="just"/>
            <a:r>
              <a:rPr lang="en-US" sz="2000" dirty="0"/>
              <a:t>	Thus, more than any other classroom innovation in the past, calculator-based laboratories have connected school mathematics to the real-world phenomena around the student. The excitement and interest in both mathematics and science generated by these real-world connections is impressive (</a:t>
            </a:r>
            <a:r>
              <a:rPr lang="en-US" sz="2000" dirty="0" err="1"/>
              <a:t>Bruneningsen</a:t>
            </a:r>
            <a:r>
              <a:rPr lang="en-US" sz="2000" dirty="0"/>
              <a:t> and </a:t>
            </a:r>
            <a:r>
              <a:rPr lang="en-US" sz="2000" dirty="0" err="1"/>
              <a:t>Krawiec</a:t>
            </a:r>
            <a:r>
              <a:rPr lang="en-US" sz="2000" dirty="0"/>
              <a:t> 1998). The use of the </a:t>
            </a:r>
            <a:r>
              <a:rPr lang="en-US" sz="2000" dirty="0" err="1"/>
              <a:t>Desmosapplications</a:t>
            </a:r>
            <a:r>
              <a:rPr lang="en-US" sz="2000" dirty="0"/>
              <a:t> and all of its features brings the older, yet effective, graphing calculator into more relevant with today’s students. Calculators make possible a “linked multiple-representation” approach to instruction. A graphing calculator makes graphical and numerical representations practical learning strategies”(Burke, 2000).</a:t>
            </a:r>
          </a:p>
          <a:p>
            <a:pPr algn="just"/>
            <a:endParaRPr lang="en-US" sz="2000" dirty="0"/>
          </a:p>
        </p:txBody>
      </p:sp>
    </p:spTree>
    <p:extLst>
      <p:ext uri="{BB962C8B-B14F-4D97-AF65-F5344CB8AC3E}">
        <p14:creationId xmlns:p14="http://schemas.microsoft.com/office/powerpoint/2010/main" val="2072173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40" y="669701"/>
            <a:ext cx="6280598" cy="523220"/>
          </a:xfrm>
          <a:prstGeom prst="rect">
            <a:avLst/>
          </a:prstGeom>
          <a:solidFill>
            <a:schemeClr val="accent2"/>
          </a:solidFill>
        </p:spPr>
        <p:txBody>
          <a:bodyPr wrap="square" rtlCol="0">
            <a:spAutoFit/>
          </a:bodyPr>
          <a:lstStyle/>
          <a:p>
            <a:r>
              <a:rPr lang="en-US" sz="2800" b="1" dirty="0">
                <a:solidFill>
                  <a:schemeClr val="bg1"/>
                </a:solidFill>
              </a:rPr>
              <a:t>Technological Content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4093428"/>
          </a:xfrm>
          <a:prstGeom prst="rect">
            <a:avLst/>
          </a:prstGeom>
          <a:noFill/>
        </p:spPr>
        <p:txBody>
          <a:bodyPr wrap="square" rtlCol="0">
            <a:spAutoFit/>
          </a:bodyPr>
          <a:lstStyle/>
          <a:p>
            <a:pPr algn="just"/>
            <a:r>
              <a:rPr lang="en-US" sz="2000" b="1" dirty="0"/>
              <a:t>Support TCK:</a:t>
            </a:r>
          </a:p>
          <a:p>
            <a:pPr algn="just"/>
            <a:r>
              <a:rPr lang="en-US" sz="2000" dirty="0" smtClean="0"/>
              <a:t>	</a:t>
            </a:r>
          </a:p>
          <a:p>
            <a:pPr algn="just"/>
            <a:r>
              <a:rPr lang="en-US" sz="2000" dirty="0"/>
              <a:t>	Thus, more than any other classroom innovation in the past, calculator-based laboratories have connected school mathematics to the real-world phenomena around the student. The excitement and interest in both mathematics and science generated by these real-world connections is impressive (</a:t>
            </a:r>
            <a:r>
              <a:rPr lang="en-US" sz="2000" dirty="0" err="1"/>
              <a:t>Bruneningsen</a:t>
            </a:r>
            <a:r>
              <a:rPr lang="en-US" sz="2000" dirty="0"/>
              <a:t> and </a:t>
            </a:r>
            <a:r>
              <a:rPr lang="en-US" sz="2000" dirty="0" err="1"/>
              <a:t>Krawiec</a:t>
            </a:r>
            <a:r>
              <a:rPr lang="en-US" sz="2000" dirty="0"/>
              <a:t> 1998). The use of the </a:t>
            </a:r>
            <a:r>
              <a:rPr lang="en-US" sz="2000" dirty="0" err="1"/>
              <a:t>Desmosapplications</a:t>
            </a:r>
            <a:r>
              <a:rPr lang="en-US" sz="2000" dirty="0"/>
              <a:t> and all of its features brings the older, yet effective, graphing calculator into more relevant with today’s students. Calculators make possible a “linked multiple-representation” approach to instruction. A graphing calculator makes graphical and numerical representations practical learning strategies”(Burke, 2000).</a:t>
            </a:r>
          </a:p>
          <a:p>
            <a:pPr algn="just"/>
            <a:endParaRPr lang="en-US" sz="2000" dirty="0"/>
          </a:p>
        </p:txBody>
      </p:sp>
    </p:spTree>
    <p:extLst>
      <p:ext uri="{BB962C8B-B14F-4D97-AF65-F5344CB8AC3E}">
        <p14:creationId xmlns:p14="http://schemas.microsoft.com/office/powerpoint/2010/main" val="1537830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39" y="669701"/>
            <a:ext cx="7182119" cy="523220"/>
          </a:xfrm>
          <a:prstGeom prst="rect">
            <a:avLst/>
          </a:prstGeom>
          <a:solidFill>
            <a:schemeClr val="accent2"/>
          </a:solidFill>
        </p:spPr>
        <p:txBody>
          <a:bodyPr wrap="square" rtlCol="0">
            <a:spAutoFit/>
          </a:bodyPr>
          <a:lstStyle/>
          <a:p>
            <a:r>
              <a:rPr lang="en-US" sz="2800" b="1" dirty="0">
                <a:solidFill>
                  <a:schemeClr val="bg1"/>
                </a:solidFill>
              </a:rPr>
              <a:t>Technological Pedagogical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614151" y="1493949"/>
            <a:ext cx="9551831" cy="4093428"/>
          </a:xfrm>
          <a:prstGeom prst="rect">
            <a:avLst/>
          </a:prstGeom>
          <a:noFill/>
        </p:spPr>
        <p:txBody>
          <a:bodyPr wrap="square" rtlCol="0">
            <a:spAutoFit/>
          </a:bodyPr>
          <a:lstStyle/>
          <a:p>
            <a:pPr algn="just"/>
            <a:r>
              <a:rPr lang="en-US" sz="2000" b="1" dirty="0"/>
              <a:t>Definition of TPK:</a:t>
            </a:r>
          </a:p>
          <a:p>
            <a:pPr algn="just"/>
            <a:endParaRPr lang="en-US" sz="2000" dirty="0" smtClean="0"/>
          </a:p>
          <a:p>
            <a:pPr algn="just"/>
            <a:r>
              <a:rPr lang="en-US" sz="2000" dirty="0"/>
              <a:t>	</a:t>
            </a:r>
            <a:r>
              <a:rPr lang="en-US" sz="2000" dirty="0" err="1" smtClean="0"/>
              <a:t>Desmos</a:t>
            </a:r>
            <a:r>
              <a:rPr lang="en-US" sz="2000" dirty="0" smtClean="0"/>
              <a:t> </a:t>
            </a:r>
            <a:r>
              <a:rPr lang="en-US" sz="2000" dirty="0"/>
              <a:t>is not only an effective and helpful technology in facilitating inquiry-based learning, but also it helps create an environment where students can share knowledge with their classmates. The use of </a:t>
            </a:r>
            <a:r>
              <a:rPr lang="en-US" sz="2000" dirty="0" err="1"/>
              <a:t>Desmos</a:t>
            </a:r>
            <a:r>
              <a:rPr lang="en-US" sz="2000" dirty="0"/>
              <a:t> allows the student to get a deeper understanding of how different parameters affect the equation of a line. If students had to do this activity with paper and pencil, for each equation they would have to construct a table and a graph. The “human error” factor is either reduced or eliminated when using this technology. Students can easily make changes and see immediate results, therefore, gaining the knowledge of the concept on graphing linear equation in slope-intercept form more concretely.</a:t>
            </a:r>
          </a:p>
          <a:p>
            <a:pPr algn="just"/>
            <a:endParaRPr lang="en-US" sz="2000" dirty="0"/>
          </a:p>
        </p:txBody>
      </p:sp>
    </p:spTree>
    <p:extLst>
      <p:ext uri="{BB962C8B-B14F-4D97-AF65-F5344CB8AC3E}">
        <p14:creationId xmlns:p14="http://schemas.microsoft.com/office/powerpoint/2010/main" val="94498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39" y="669701"/>
            <a:ext cx="7182119" cy="523220"/>
          </a:xfrm>
          <a:prstGeom prst="rect">
            <a:avLst/>
          </a:prstGeom>
          <a:solidFill>
            <a:schemeClr val="accent2"/>
          </a:solidFill>
        </p:spPr>
        <p:txBody>
          <a:bodyPr wrap="square" rtlCol="0">
            <a:spAutoFit/>
          </a:bodyPr>
          <a:lstStyle/>
          <a:p>
            <a:r>
              <a:rPr lang="en-US" sz="2800" b="1" dirty="0">
                <a:solidFill>
                  <a:schemeClr val="bg1"/>
                </a:solidFill>
              </a:rPr>
              <a:t>Technological Pedagogical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742939" y="1944709"/>
            <a:ext cx="9551831" cy="3416320"/>
          </a:xfrm>
          <a:prstGeom prst="rect">
            <a:avLst/>
          </a:prstGeom>
          <a:noFill/>
        </p:spPr>
        <p:txBody>
          <a:bodyPr wrap="square" rtlCol="0">
            <a:spAutoFit/>
          </a:bodyPr>
          <a:lstStyle/>
          <a:p>
            <a:pPr algn="just"/>
            <a:r>
              <a:rPr lang="en-US" sz="2400" b="1" dirty="0"/>
              <a:t>Description of TPK: </a:t>
            </a:r>
          </a:p>
          <a:p>
            <a:pPr algn="just"/>
            <a:endParaRPr lang="en-US" sz="2400" dirty="0" smtClean="0"/>
          </a:p>
          <a:p>
            <a:pPr algn="just"/>
            <a:r>
              <a:rPr lang="en-US" sz="2400" dirty="0"/>
              <a:t>	</a:t>
            </a:r>
            <a:r>
              <a:rPr lang="en-US" sz="2400" dirty="0" smtClean="0"/>
              <a:t>This </a:t>
            </a:r>
            <a:r>
              <a:rPr lang="en-US" sz="2400" dirty="0" err="1"/>
              <a:t>Desmos</a:t>
            </a:r>
            <a:r>
              <a:rPr lang="en-US" sz="2400" dirty="0"/>
              <a:t> Lab allows students to input linear equations and see the graph automatically. This technology allows the student to manipulate the equation in exploring how the graph is affected. In this lab the student is trying to catch all of the stars. The </a:t>
            </a:r>
            <a:r>
              <a:rPr lang="en-US" sz="2400" dirty="0" err="1"/>
              <a:t>Desmos</a:t>
            </a:r>
            <a:r>
              <a:rPr lang="en-US" sz="2400" dirty="0"/>
              <a:t> Lab allows students to explore the linear equations concepts in more detail and make their own inquires.</a:t>
            </a:r>
          </a:p>
        </p:txBody>
      </p:sp>
    </p:spTree>
    <p:extLst>
      <p:ext uri="{BB962C8B-B14F-4D97-AF65-F5344CB8AC3E}">
        <p14:creationId xmlns:p14="http://schemas.microsoft.com/office/powerpoint/2010/main" val="1666617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39" y="669701"/>
            <a:ext cx="7182119" cy="523220"/>
          </a:xfrm>
          <a:prstGeom prst="rect">
            <a:avLst/>
          </a:prstGeom>
          <a:solidFill>
            <a:schemeClr val="accent2"/>
          </a:solidFill>
        </p:spPr>
        <p:txBody>
          <a:bodyPr wrap="square" rtlCol="0">
            <a:spAutoFit/>
          </a:bodyPr>
          <a:lstStyle/>
          <a:p>
            <a:r>
              <a:rPr lang="en-US" sz="2800" b="1" dirty="0">
                <a:solidFill>
                  <a:schemeClr val="bg1"/>
                </a:solidFill>
              </a:rPr>
              <a:t>Technological Pedagogical </a:t>
            </a:r>
            <a:r>
              <a:rPr lang="en-US" sz="2800" b="1" dirty="0" smtClean="0">
                <a:solidFill>
                  <a:schemeClr val="bg1"/>
                </a:solidFill>
              </a:rPr>
              <a:t>Knowledge</a:t>
            </a:r>
            <a:endParaRPr lang="en-US" sz="2800" dirty="0">
              <a:solidFill>
                <a:schemeClr val="bg1"/>
              </a:solidFill>
            </a:endParaRPr>
          </a:p>
        </p:txBody>
      </p:sp>
      <p:sp>
        <p:nvSpPr>
          <p:cNvPr id="2" name="TextBox 1"/>
          <p:cNvSpPr txBox="1"/>
          <p:nvPr/>
        </p:nvSpPr>
        <p:spPr>
          <a:xfrm>
            <a:off x="1742939" y="1944709"/>
            <a:ext cx="9551831" cy="4154984"/>
          </a:xfrm>
          <a:prstGeom prst="rect">
            <a:avLst/>
          </a:prstGeom>
          <a:noFill/>
        </p:spPr>
        <p:txBody>
          <a:bodyPr wrap="square" rtlCol="0">
            <a:spAutoFit/>
          </a:bodyPr>
          <a:lstStyle/>
          <a:p>
            <a:pPr algn="just"/>
            <a:r>
              <a:rPr lang="en-US" sz="2400" b="1" dirty="0"/>
              <a:t>Support of TPK: </a:t>
            </a:r>
            <a:endParaRPr lang="en-US" sz="2400" b="1" dirty="0" smtClean="0"/>
          </a:p>
          <a:p>
            <a:pPr algn="just"/>
            <a:endParaRPr lang="en-US" sz="2400" b="1" dirty="0"/>
          </a:p>
          <a:p>
            <a:pPr algn="just"/>
            <a:r>
              <a:rPr lang="en-US" sz="2400" dirty="0"/>
              <a:t>“Math instruction can be the most resistant to changes in pedagogy — even schools that have had success with project-based learning or inquiry-centered approaches can struggle to teach math in ways that help students understand the rich connections and complexity of the subject. That’s why some educators are excited to see </a:t>
            </a:r>
            <a:r>
              <a:rPr lang="en-US" sz="2400" dirty="0" err="1"/>
              <a:t>Desmos</a:t>
            </a:r>
            <a:r>
              <a:rPr lang="en-US" sz="2400" dirty="0"/>
              <a:t> — an </a:t>
            </a:r>
            <a:r>
              <a:rPr lang="en-US" sz="2400" dirty="0" err="1"/>
              <a:t>ed</a:t>
            </a:r>
            <a:r>
              <a:rPr lang="en-US" sz="2400" dirty="0"/>
              <a:t>-tech product best known for offering an online graphing calculator — adding features that promote inquiry” (Katrina Schwartz, 2017).</a:t>
            </a:r>
          </a:p>
          <a:p>
            <a:pPr algn="just"/>
            <a:endParaRPr lang="en-US" sz="2400" dirty="0"/>
          </a:p>
        </p:txBody>
      </p:sp>
    </p:spTree>
    <p:extLst>
      <p:ext uri="{BB962C8B-B14F-4D97-AF65-F5344CB8AC3E}">
        <p14:creationId xmlns:p14="http://schemas.microsoft.com/office/powerpoint/2010/main" val="4061187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39" y="669701"/>
            <a:ext cx="8663191" cy="523220"/>
          </a:xfrm>
          <a:prstGeom prst="rect">
            <a:avLst/>
          </a:prstGeom>
          <a:solidFill>
            <a:schemeClr val="accent2"/>
          </a:solidFill>
        </p:spPr>
        <p:txBody>
          <a:bodyPr wrap="square" rtlCol="0">
            <a:spAutoFit/>
          </a:bodyPr>
          <a:lstStyle/>
          <a:p>
            <a:r>
              <a:rPr lang="en-US" sz="2800" b="1" dirty="0">
                <a:solidFill>
                  <a:schemeClr val="bg1"/>
                </a:solidFill>
              </a:rPr>
              <a:t>Technological Pedagogical Content </a:t>
            </a:r>
            <a:r>
              <a:rPr lang="en-US" sz="2800" b="1" dirty="0" smtClean="0">
                <a:solidFill>
                  <a:schemeClr val="bg1"/>
                </a:solidFill>
              </a:rPr>
              <a:t>Knowledge</a:t>
            </a:r>
            <a:endParaRPr lang="en-US" sz="2800" dirty="0">
              <a:solidFill>
                <a:schemeClr val="bg1"/>
              </a:solidFill>
            </a:endParaRPr>
          </a:p>
        </p:txBody>
      </p:sp>
      <p:sp>
        <p:nvSpPr>
          <p:cNvPr id="3" name="TextBox 2"/>
          <p:cNvSpPr txBox="1"/>
          <p:nvPr/>
        </p:nvSpPr>
        <p:spPr>
          <a:xfrm>
            <a:off x="1493949" y="1970467"/>
            <a:ext cx="9852338" cy="4093428"/>
          </a:xfrm>
          <a:prstGeom prst="rect">
            <a:avLst/>
          </a:prstGeom>
          <a:noFill/>
        </p:spPr>
        <p:txBody>
          <a:bodyPr wrap="square" rtlCol="0">
            <a:spAutoFit/>
          </a:bodyPr>
          <a:lstStyle/>
          <a:p>
            <a:pPr algn="just"/>
            <a:r>
              <a:rPr lang="en-US" sz="2000" b="1" dirty="0"/>
              <a:t>Define TPCK</a:t>
            </a:r>
            <a:r>
              <a:rPr lang="en-US" sz="2000" b="1" dirty="0" smtClean="0"/>
              <a:t>:</a:t>
            </a:r>
          </a:p>
          <a:p>
            <a:pPr algn="just"/>
            <a:endParaRPr lang="en-US" sz="2000" dirty="0"/>
          </a:p>
          <a:p>
            <a:pPr algn="just"/>
            <a:r>
              <a:rPr lang="en-US" sz="2000" dirty="0" smtClean="0"/>
              <a:t>	Teaching </a:t>
            </a:r>
            <a:r>
              <a:rPr lang="en-US" sz="2000" dirty="0"/>
              <a:t>linear equations through inquiry-based learning while using a graphing calculator like </a:t>
            </a:r>
            <a:r>
              <a:rPr lang="en-US" sz="2000" dirty="0" err="1"/>
              <a:t>desmos</a:t>
            </a:r>
            <a:r>
              <a:rPr lang="en-US" sz="2000" dirty="0"/>
              <a:t> promotes learning in a math classroom</a:t>
            </a:r>
            <a:r>
              <a:rPr lang="en-US" sz="2000" dirty="0" smtClean="0"/>
              <a:t>.</a:t>
            </a:r>
          </a:p>
          <a:p>
            <a:pPr algn="just"/>
            <a:endParaRPr lang="en-US" sz="2000" dirty="0"/>
          </a:p>
          <a:p>
            <a:pPr algn="just"/>
            <a:r>
              <a:rPr lang="en-US" sz="2000" b="1" dirty="0"/>
              <a:t>Description of TPCK: </a:t>
            </a:r>
            <a:endParaRPr lang="en-US" sz="2000" b="1" dirty="0" smtClean="0"/>
          </a:p>
          <a:p>
            <a:pPr algn="just"/>
            <a:r>
              <a:rPr lang="en-US" sz="2000" dirty="0"/>
              <a:t>	</a:t>
            </a:r>
          </a:p>
          <a:p>
            <a:pPr algn="just"/>
            <a:r>
              <a:rPr lang="en-US" sz="2000" dirty="0" smtClean="0"/>
              <a:t>	Students </a:t>
            </a:r>
            <a:r>
              <a:rPr lang="en-US" sz="2000" dirty="0"/>
              <a:t>can use the </a:t>
            </a:r>
            <a:r>
              <a:rPr lang="en-US" sz="2000" dirty="0" err="1"/>
              <a:t>Desmos</a:t>
            </a:r>
            <a:r>
              <a:rPr lang="en-US" sz="2000" dirty="0"/>
              <a:t> Lab as an introduction to linear equations. They have a basic knowledge of linear equations from 8th grade or pre-algebra. This </a:t>
            </a:r>
            <a:r>
              <a:rPr lang="en-US" sz="2000" dirty="0" err="1"/>
              <a:t>Desmos</a:t>
            </a:r>
            <a:r>
              <a:rPr lang="en-US" sz="2000" dirty="0"/>
              <a:t> Lab will allow students to make inquiries based on the lesson and develop conclusions and connections about how the graph of a linear equation is affected by changing the slopes and the intercepts. </a:t>
            </a:r>
          </a:p>
          <a:p>
            <a:pPr algn="just"/>
            <a:endParaRPr lang="en-US" sz="2000" dirty="0"/>
          </a:p>
        </p:txBody>
      </p:sp>
    </p:spTree>
    <p:extLst>
      <p:ext uri="{BB962C8B-B14F-4D97-AF65-F5344CB8AC3E}">
        <p14:creationId xmlns:p14="http://schemas.microsoft.com/office/powerpoint/2010/main" val="3239024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939" y="669701"/>
            <a:ext cx="8663191" cy="523220"/>
          </a:xfrm>
          <a:prstGeom prst="rect">
            <a:avLst/>
          </a:prstGeom>
          <a:solidFill>
            <a:schemeClr val="accent2"/>
          </a:solidFill>
        </p:spPr>
        <p:txBody>
          <a:bodyPr wrap="square" rtlCol="0">
            <a:spAutoFit/>
          </a:bodyPr>
          <a:lstStyle/>
          <a:p>
            <a:r>
              <a:rPr lang="en-US" sz="2800" b="1" dirty="0">
                <a:solidFill>
                  <a:schemeClr val="bg1"/>
                </a:solidFill>
              </a:rPr>
              <a:t>Technological Pedagogical Content </a:t>
            </a:r>
            <a:r>
              <a:rPr lang="en-US" sz="2800" b="1" dirty="0" smtClean="0">
                <a:solidFill>
                  <a:schemeClr val="bg1"/>
                </a:solidFill>
              </a:rPr>
              <a:t>Knowledge</a:t>
            </a:r>
            <a:endParaRPr lang="en-US" sz="2800" dirty="0">
              <a:solidFill>
                <a:schemeClr val="bg1"/>
              </a:solidFill>
            </a:endParaRPr>
          </a:p>
        </p:txBody>
      </p:sp>
      <p:sp>
        <p:nvSpPr>
          <p:cNvPr id="3" name="TextBox 2"/>
          <p:cNvSpPr txBox="1"/>
          <p:nvPr/>
        </p:nvSpPr>
        <p:spPr>
          <a:xfrm>
            <a:off x="1742939" y="1970467"/>
            <a:ext cx="8830616" cy="3477875"/>
          </a:xfrm>
          <a:prstGeom prst="rect">
            <a:avLst/>
          </a:prstGeom>
          <a:noFill/>
        </p:spPr>
        <p:txBody>
          <a:bodyPr wrap="square" rtlCol="0">
            <a:spAutoFit/>
          </a:bodyPr>
          <a:lstStyle/>
          <a:p>
            <a:pPr algn="just"/>
            <a:endParaRPr lang="en-US" sz="2000" dirty="0"/>
          </a:p>
          <a:p>
            <a:pPr algn="just"/>
            <a:r>
              <a:rPr lang="en-US" sz="2000" b="1" dirty="0" smtClean="0"/>
              <a:t>Support </a:t>
            </a:r>
            <a:r>
              <a:rPr lang="en-US" sz="2000" b="1" dirty="0"/>
              <a:t>of </a:t>
            </a:r>
            <a:r>
              <a:rPr lang="en-US" sz="2000" b="1" dirty="0" smtClean="0"/>
              <a:t>TPACK</a:t>
            </a:r>
            <a:r>
              <a:rPr lang="en-US" sz="2000" b="1" dirty="0"/>
              <a:t>:</a:t>
            </a:r>
          </a:p>
          <a:p>
            <a:pPr algn="just"/>
            <a:endParaRPr lang="en-US" sz="2000" dirty="0" smtClean="0"/>
          </a:p>
          <a:p>
            <a:pPr algn="just"/>
            <a:r>
              <a:rPr lang="en-US" sz="2000" dirty="0"/>
              <a:t>	</a:t>
            </a:r>
            <a:r>
              <a:rPr lang="en-US" sz="2000" dirty="0" smtClean="0"/>
              <a:t>“</a:t>
            </a:r>
            <a:r>
              <a:rPr lang="en-US" sz="2000" dirty="0"/>
              <a:t>Students can be more investigative as the constructivist approach and student centered learning were implemented in the teaching process in understanding the mathematical concepts, thus can boost higher order thinking skills. There is a pedagogical impact in incorporating the latest trend in mathematics education namely, integrating the graphing calculator to maximize the mathematical and pedagogical benefits to students” (</a:t>
            </a:r>
            <a:r>
              <a:rPr lang="en-US" sz="2000" dirty="0" err="1"/>
              <a:t>Tajudin</a:t>
            </a:r>
            <a:r>
              <a:rPr lang="en-US" sz="2000" dirty="0"/>
              <a:t>., &amp; </a:t>
            </a:r>
            <a:r>
              <a:rPr lang="en-US" sz="2000" dirty="0" err="1"/>
              <a:t>Zarkasi</a:t>
            </a:r>
            <a:r>
              <a:rPr lang="en-US" sz="2000" dirty="0"/>
              <a:t>, 2014)</a:t>
            </a:r>
          </a:p>
          <a:p>
            <a:pPr algn="just"/>
            <a:endParaRPr lang="en-US" sz="2000" dirty="0"/>
          </a:p>
        </p:txBody>
      </p:sp>
    </p:spTree>
    <p:extLst>
      <p:ext uri="{BB962C8B-B14F-4D97-AF65-F5344CB8AC3E}">
        <p14:creationId xmlns:p14="http://schemas.microsoft.com/office/powerpoint/2010/main" val="2945891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6651" y="682579"/>
            <a:ext cx="2358983" cy="523220"/>
          </a:xfrm>
          <a:prstGeom prst="rect">
            <a:avLst/>
          </a:prstGeom>
          <a:solidFill>
            <a:schemeClr val="accent2"/>
          </a:solidFill>
        </p:spPr>
        <p:txBody>
          <a:bodyPr wrap="square" rtlCol="0">
            <a:spAutoFit/>
          </a:bodyPr>
          <a:lstStyle/>
          <a:p>
            <a:r>
              <a:rPr lang="en-US" sz="2800" b="1" dirty="0" smtClean="0">
                <a:solidFill>
                  <a:schemeClr val="bg1"/>
                </a:solidFill>
              </a:rPr>
              <a:t>REFERENCES</a:t>
            </a:r>
            <a:endParaRPr lang="en-US" sz="2800" b="1" dirty="0">
              <a:solidFill>
                <a:schemeClr val="bg1"/>
              </a:solidFill>
            </a:endParaRPr>
          </a:p>
        </p:txBody>
      </p:sp>
      <p:sp>
        <p:nvSpPr>
          <p:cNvPr id="3" name="TextBox 2"/>
          <p:cNvSpPr txBox="1"/>
          <p:nvPr/>
        </p:nvSpPr>
        <p:spPr>
          <a:xfrm>
            <a:off x="1742939" y="1970467"/>
            <a:ext cx="8830616" cy="3477875"/>
          </a:xfrm>
          <a:prstGeom prst="rect">
            <a:avLst/>
          </a:prstGeom>
          <a:noFill/>
        </p:spPr>
        <p:txBody>
          <a:bodyPr wrap="square" rtlCol="0">
            <a:spAutoFit/>
          </a:bodyPr>
          <a:lstStyle/>
          <a:p>
            <a:pPr algn="just"/>
            <a:endParaRPr lang="en-US" sz="2000" dirty="0">
              <a:latin typeface="Corbel" panose="020B0503020204020204" pitchFamily="34" charset="0"/>
            </a:endParaRPr>
          </a:p>
          <a:p>
            <a:pPr marL="342900" indent="-342900">
              <a:buFont typeface="Arial" panose="020B0604020202020204" pitchFamily="34" charset="0"/>
              <a:buChar char="•"/>
            </a:pPr>
            <a:r>
              <a:rPr lang="en-US" sz="2000" dirty="0">
                <a:latin typeface="Corbel" panose="020B0503020204020204" pitchFamily="34" charset="0"/>
              </a:rPr>
              <a:t>Ferguson, K. (2010). Inquiry Based Mathematics Instruction Versus Traditional Mathematics Instruction: The Effect on Student Understanding and Comprehension in an Eighth Grade Pre-Algebra Classroom. doi:10.15385/tmed.2010.5</a:t>
            </a:r>
          </a:p>
          <a:p>
            <a:pPr marL="342900" indent="-342900">
              <a:buFont typeface="Arial" panose="020B0604020202020204" pitchFamily="34" charset="0"/>
              <a:buChar char="•"/>
            </a:pPr>
            <a:endParaRPr lang="en-US" sz="2000" dirty="0" smtClean="0">
              <a:latin typeface="Corbel" panose="020B0503020204020204" pitchFamily="34" charset="0"/>
            </a:endParaRPr>
          </a:p>
          <a:p>
            <a:pPr marL="342900" indent="-342900">
              <a:buFont typeface="Arial" panose="020B0604020202020204" pitchFamily="34" charset="0"/>
              <a:buChar char="•"/>
            </a:pPr>
            <a:r>
              <a:rPr lang="en-US" sz="2000" dirty="0" smtClean="0">
                <a:latin typeface="Corbel" panose="020B0503020204020204" pitchFamily="34" charset="0"/>
              </a:rPr>
              <a:t>Schwartz</a:t>
            </a:r>
            <a:r>
              <a:rPr lang="en-US" sz="2000" dirty="0">
                <a:latin typeface="Corbel" panose="020B0503020204020204" pitchFamily="34" charset="0"/>
              </a:rPr>
              <a:t>, K. (</a:t>
            </a:r>
            <a:r>
              <a:rPr lang="en-US" sz="2000" dirty="0" err="1">
                <a:latin typeface="Corbel" panose="020B0503020204020204" pitchFamily="34" charset="0"/>
              </a:rPr>
              <a:t>n.d.</a:t>
            </a:r>
            <a:r>
              <a:rPr lang="en-US" sz="2000" dirty="0">
                <a:latin typeface="Corbel" panose="020B0503020204020204" pitchFamily="34" charset="0"/>
              </a:rPr>
              <a:t>). Could This Digital Math Tool Change Instruction For the Better? Retrieved March 12, 2017, from </a:t>
            </a:r>
            <a:r>
              <a:rPr lang="en-US" sz="2000" u="sng" dirty="0" smtClean="0">
                <a:latin typeface="Corbel" panose="020B0503020204020204" pitchFamily="34" charset="0"/>
                <a:hlinkClick r:id="rId2"/>
              </a:rPr>
              <a:t>https</a:t>
            </a:r>
            <a:r>
              <a:rPr lang="en-US" sz="2000" u="sng" dirty="0">
                <a:latin typeface="Corbel" panose="020B0503020204020204" pitchFamily="34" charset="0"/>
                <a:hlinkClick r:id="rId2"/>
              </a:rPr>
              <a:t>://</a:t>
            </a:r>
            <a:r>
              <a:rPr lang="en-US" sz="2000" u="sng" dirty="0" smtClean="0">
                <a:latin typeface="Corbel" panose="020B0503020204020204" pitchFamily="34" charset="0"/>
                <a:hlinkClick r:id="rId2"/>
              </a:rPr>
              <a:t>ww2.kqed.org/mindshift/2016/04/06/could-this-digital-math-tool-change-instruction-for-the</a:t>
            </a:r>
            <a:r>
              <a:rPr lang="en-US" sz="2000" u="sng" dirty="0" smtClean="0">
                <a:latin typeface="Corbel" panose="020B0503020204020204" pitchFamily="34" charset="0"/>
              </a:rPr>
              <a:t>-better</a:t>
            </a:r>
            <a:endParaRPr lang="en-US" sz="2000" dirty="0">
              <a:latin typeface="Corbel" panose="020B0503020204020204" pitchFamily="34" charset="0"/>
            </a:endParaRPr>
          </a:p>
          <a:p>
            <a:pPr algn="just"/>
            <a:endParaRPr lang="en-US" sz="2000" dirty="0">
              <a:latin typeface="Corbel" panose="020B0503020204020204" pitchFamily="34" charset="0"/>
            </a:endParaRPr>
          </a:p>
        </p:txBody>
      </p:sp>
    </p:spTree>
    <p:extLst>
      <p:ext uri="{BB962C8B-B14F-4D97-AF65-F5344CB8AC3E}">
        <p14:creationId xmlns:p14="http://schemas.microsoft.com/office/powerpoint/2010/main" val="17835003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51</TotalTime>
  <Words>480</Words>
  <Application>Microsoft Office PowerPoint</Application>
  <PresentationFormat>Widescreen</PresentationFormat>
  <Paragraphs>106</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Century Gothic</vt:lpstr>
      <vt:lpstr>Corbel</vt:lpstr>
      <vt:lpstr>Times New Roman</vt:lpstr>
      <vt:lpstr>Wingdings 3</vt:lpstr>
      <vt:lpstr>Wisp</vt:lpstr>
      <vt:lpstr>TPACK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TPACK MODEL</dc:title>
  <dc:creator>Windows User</dc:creator>
  <cp:lastModifiedBy>Windows User</cp:lastModifiedBy>
  <cp:revision>4</cp:revision>
  <dcterms:created xsi:type="dcterms:W3CDTF">2018-05-24T00:30:13Z</dcterms:created>
  <dcterms:modified xsi:type="dcterms:W3CDTF">2018-05-24T01:47:42Z</dcterms:modified>
</cp:coreProperties>
</file>