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5/24/2018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5/24/2018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5/24/2018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5/24/2018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5/24/2018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5/24/2018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5/24/2018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smtClean="0"/>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5/24/2018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5/24/2018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5/24/2018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5/24/2018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smtClean="0"/>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5/24/2018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5/24/2018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5/24/2018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5/24/2018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5/24/2018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157"/>
            <a:ext cx="2356674" cy="6853096"/>
            <a:chOff x="6627813" y="195610"/>
            <a:chExt cx="1952625" cy="5678141"/>
          </a:xfrm>
        </p:grpSpPr>
        <p:sp>
          <p:nvSpPr>
            <p:cNvPr id="11" name="Freeform 27"/>
            <p:cNvSpPr/>
            <p:nvPr/>
          </p:nvSpPr>
          <p:spPr bwMode="auto">
            <a:xfrm>
              <a:off x="6627813" y="195610"/>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5/24/2018</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Lst>
  <p:txStyles>
    <p:titleStyle>
      <a:lvl1pPr algn="l" defTabSz="457200" rtl="0" eaLnBrk="1" latinLnBrk="0" hangingPunct="1">
        <a:spcBef>
          <a:spcPct val="0"/>
        </a:spcBef>
        <a:buNone/>
        <a:defRPr sz="36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hyperlink" Target="https://www.khanacademy.org/math/algebra/two-var-linear-equations/modal/e/slope-from-a-graph"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589212" y="1587320"/>
            <a:ext cx="8915399" cy="2262781"/>
          </a:xfrm>
        </p:spPr>
        <p:txBody>
          <a:bodyPr>
            <a:noAutofit/>
          </a:bodyPr>
          <a:lstStyle/>
          <a:p>
            <a:pPr marL="0" marR="0" algn="ctr">
              <a:lnSpc>
                <a:spcPct val="107000"/>
              </a:lnSpc>
              <a:spcBef>
                <a:spcPts val="0"/>
              </a:spcBef>
              <a:spcAft>
                <a:spcPts val="800"/>
              </a:spcAft>
            </a:pPr>
            <a:r>
              <a:rPr lang="en-US" sz="8800" b="1" dirty="0" smtClean="0">
                <a:latin typeface="Calibri" panose="020F0502020204030204" pitchFamily="34" charset="0"/>
                <a:ea typeface="Calibri" panose="020F0502020204030204" pitchFamily="34" charset="0"/>
                <a:cs typeface="Times New Roman" panose="02020603050405020304" pitchFamily="18" charset="0"/>
              </a:rPr>
              <a:t>SAMR </a:t>
            </a:r>
            <a:r>
              <a:rPr lang="en-US" sz="8800" b="1" dirty="0" smtClean="0">
                <a:latin typeface="Calibri" panose="020F0502020204030204" pitchFamily="34" charset="0"/>
                <a:ea typeface="Calibri" panose="020F0502020204030204" pitchFamily="34" charset="0"/>
                <a:cs typeface="Times New Roman" panose="02020603050405020304" pitchFamily="18" charset="0"/>
              </a:rPr>
              <a:t>MODEL</a:t>
            </a:r>
            <a:endParaRPr lang="en-US" sz="8800" dirty="0"/>
          </a:p>
        </p:txBody>
      </p:sp>
      <p:sp>
        <p:nvSpPr>
          <p:cNvPr id="3" name="Subtitle 2"/>
          <p:cNvSpPr>
            <a:spLocks noGrp="1"/>
          </p:cNvSpPr>
          <p:nvPr>
            <p:ph type="subTitle" idx="1"/>
          </p:nvPr>
        </p:nvSpPr>
        <p:spPr>
          <a:xfrm>
            <a:off x="2589212" y="3605402"/>
            <a:ext cx="8915399" cy="1126283"/>
          </a:xfrm>
        </p:spPr>
        <p:txBody>
          <a:bodyPr>
            <a:normAutofit/>
          </a:bodyPr>
          <a:lstStyle/>
          <a:p>
            <a:pPr algn="ctr"/>
            <a:r>
              <a:rPr lang="en-US" sz="4000" b="1" dirty="0">
                <a:latin typeface="Calibri" panose="020F0502020204030204" pitchFamily="34" charset="0"/>
                <a:ea typeface="Calibri" panose="020F0502020204030204" pitchFamily="34" charset="0"/>
                <a:cs typeface="Times New Roman" panose="02020603050405020304" pitchFamily="18" charset="0"/>
              </a:rPr>
              <a:t>LESSON PLAN</a:t>
            </a:r>
            <a:endParaRPr lang="en-US" sz="4000" dirty="0"/>
          </a:p>
        </p:txBody>
      </p:sp>
    </p:spTree>
    <p:extLst>
      <p:ext uri="{BB962C8B-B14F-4D97-AF65-F5344CB8AC3E}">
        <p14:creationId xmlns:p14="http://schemas.microsoft.com/office/powerpoint/2010/main" val="3537194819"/>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584101" y="2472743"/>
            <a:ext cx="9852337" cy="2585323"/>
          </a:xfrm>
          <a:prstGeom prst="rect">
            <a:avLst/>
          </a:prstGeom>
          <a:noFill/>
        </p:spPr>
        <p:txBody>
          <a:bodyPr wrap="square" rtlCol="0">
            <a:spAutoFit/>
          </a:bodyPr>
          <a:lstStyle/>
          <a:p>
            <a:r>
              <a:rPr lang="en-US" sz="3600" b="1" dirty="0">
                <a:latin typeface="Corbel" panose="020B0503020204020204" pitchFamily="34" charset="0"/>
              </a:rPr>
              <a:t>Lesson Title:		</a:t>
            </a:r>
            <a:r>
              <a:rPr lang="en-US" sz="3600" b="1" dirty="0" smtClean="0">
                <a:latin typeface="Corbel" panose="020B0503020204020204" pitchFamily="34" charset="0"/>
              </a:rPr>
              <a:t>	Graphing </a:t>
            </a:r>
            <a:r>
              <a:rPr lang="en-US" sz="3600" b="1" dirty="0">
                <a:latin typeface="Corbel" panose="020B0503020204020204" pitchFamily="34" charset="0"/>
              </a:rPr>
              <a:t>Equation of a Line: </a:t>
            </a:r>
            <a:r>
              <a:rPr lang="en-US" sz="3600" b="1" dirty="0" smtClean="0">
                <a:latin typeface="Corbel" panose="020B0503020204020204" pitchFamily="34" charset="0"/>
              </a:rPr>
              <a:t>									Slope-Intercept </a:t>
            </a:r>
            <a:r>
              <a:rPr lang="en-US" sz="3600" b="1" dirty="0">
                <a:latin typeface="Corbel" panose="020B0503020204020204" pitchFamily="34" charset="0"/>
              </a:rPr>
              <a:t>Form</a:t>
            </a:r>
            <a:endParaRPr lang="en-US" sz="3600" dirty="0">
              <a:latin typeface="Corbel" panose="020B0503020204020204" pitchFamily="34" charset="0"/>
            </a:endParaRPr>
          </a:p>
          <a:p>
            <a:r>
              <a:rPr lang="en-US" sz="3600" b="1" dirty="0">
                <a:latin typeface="Corbel" panose="020B0503020204020204" pitchFamily="34" charset="0"/>
              </a:rPr>
              <a:t>Grade:			</a:t>
            </a:r>
            <a:r>
              <a:rPr lang="en-US" sz="3600" b="1" dirty="0" smtClean="0">
                <a:latin typeface="Corbel" panose="020B0503020204020204" pitchFamily="34" charset="0"/>
              </a:rPr>
              <a:t>			Grade </a:t>
            </a:r>
            <a:r>
              <a:rPr lang="en-US" sz="3600" b="1" dirty="0">
                <a:latin typeface="Corbel" panose="020B0503020204020204" pitchFamily="34" charset="0"/>
              </a:rPr>
              <a:t>8</a:t>
            </a:r>
            <a:endParaRPr lang="en-US" sz="3600" dirty="0">
              <a:latin typeface="Corbel" panose="020B0503020204020204" pitchFamily="34" charset="0"/>
            </a:endParaRPr>
          </a:p>
          <a:p>
            <a:r>
              <a:rPr lang="en-US" sz="3600" b="1" dirty="0">
                <a:latin typeface="Corbel" panose="020B0503020204020204" pitchFamily="34" charset="0"/>
              </a:rPr>
              <a:t>Lesson Length: 	</a:t>
            </a:r>
            <a:r>
              <a:rPr lang="en-US" sz="3600" b="1" dirty="0" smtClean="0">
                <a:latin typeface="Corbel" panose="020B0503020204020204" pitchFamily="34" charset="0"/>
              </a:rPr>
              <a:t>	90 </a:t>
            </a:r>
            <a:r>
              <a:rPr lang="en-US" sz="3600" b="1" dirty="0">
                <a:latin typeface="Corbel" panose="020B0503020204020204" pitchFamily="34" charset="0"/>
              </a:rPr>
              <a:t>minutes</a:t>
            </a:r>
            <a:endParaRPr lang="en-US" sz="3600" dirty="0">
              <a:latin typeface="Corbel" panose="020B0503020204020204" pitchFamily="34" charset="0"/>
            </a:endParaRPr>
          </a:p>
          <a:p>
            <a:endParaRPr lang="en-US" dirty="0"/>
          </a:p>
        </p:txBody>
      </p:sp>
    </p:spTree>
    <p:extLst>
      <p:ext uri="{BB962C8B-B14F-4D97-AF65-F5344CB8AC3E}">
        <p14:creationId xmlns:p14="http://schemas.microsoft.com/office/powerpoint/2010/main" val="542556795"/>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4248" y="1648496"/>
            <a:ext cx="10680364" cy="4262726"/>
          </a:xfrm>
        </p:spPr>
        <p:txBody>
          <a:bodyPr>
            <a:normAutofit fontScale="85000" lnSpcReduction="20000"/>
          </a:bodyPr>
          <a:lstStyle/>
          <a:p>
            <a:pPr marL="0" indent="0">
              <a:buNone/>
            </a:pPr>
            <a:r>
              <a:rPr lang="en-US" sz="3100" b="1" dirty="0"/>
              <a:t>Learning Styles</a:t>
            </a:r>
          </a:p>
          <a:p>
            <a:pPr algn="just"/>
            <a:r>
              <a:rPr lang="en-US" sz="3100" dirty="0">
                <a:solidFill>
                  <a:schemeClr val="tx1"/>
                </a:solidFill>
                <a:latin typeface="Corbel" panose="020B0503020204020204" pitchFamily="34" charset="0"/>
              </a:rPr>
              <a:t>Students comes from a variety of economic and social backgrounds and their learning styles vary from: auditory, visual, tactile and kinesthetic. However, some students have difficulty maintaining focus during class. In order to overcome this issue, lesson must accommodate the students’ attention span and also to facilitate their individualized preferred needs</a:t>
            </a:r>
            <a:r>
              <a:rPr lang="en-US" sz="3100" dirty="0" smtClean="0">
                <a:solidFill>
                  <a:schemeClr val="tx1"/>
                </a:solidFill>
                <a:latin typeface="Corbel" panose="020B0503020204020204" pitchFamily="34" charset="0"/>
              </a:rPr>
              <a:t>.</a:t>
            </a:r>
          </a:p>
          <a:p>
            <a:pPr marL="0" indent="0" algn="just">
              <a:buNone/>
            </a:pPr>
            <a:endParaRPr lang="en-US" sz="3100" dirty="0">
              <a:latin typeface="Corbel" panose="020B0503020204020204" pitchFamily="34" charset="0"/>
            </a:endParaRPr>
          </a:p>
          <a:p>
            <a:pPr marL="0" indent="0" algn="just">
              <a:buNone/>
            </a:pPr>
            <a:r>
              <a:rPr lang="en-US" sz="3100" b="1" dirty="0"/>
              <a:t>Entry Skills</a:t>
            </a:r>
          </a:p>
          <a:p>
            <a:pPr algn="just"/>
            <a:r>
              <a:rPr lang="en-US" sz="3100" dirty="0">
                <a:solidFill>
                  <a:schemeClr val="tx1"/>
                </a:solidFill>
                <a:latin typeface="Corbel" panose="020B0503020204020204" pitchFamily="34" charset="0"/>
              </a:rPr>
              <a:t>Students already knows the basic concepts of slope and intercepts of a line; however they cannot carry out the task in graphing an equation of a line in slope-intercept form.</a:t>
            </a:r>
          </a:p>
          <a:p>
            <a:pPr marL="0" indent="0">
              <a:buNone/>
            </a:pPr>
            <a:endParaRPr lang="en-US" dirty="0"/>
          </a:p>
        </p:txBody>
      </p:sp>
      <p:sp>
        <p:nvSpPr>
          <p:cNvPr id="4" name="TextBox 3"/>
          <p:cNvSpPr txBox="1"/>
          <p:nvPr/>
        </p:nvSpPr>
        <p:spPr>
          <a:xfrm>
            <a:off x="1712891" y="708337"/>
            <a:ext cx="5847008" cy="584775"/>
          </a:xfrm>
          <a:prstGeom prst="rect">
            <a:avLst/>
          </a:prstGeom>
          <a:solidFill>
            <a:schemeClr val="accent2"/>
          </a:solidFill>
        </p:spPr>
        <p:txBody>
          <a:bodyPr wrap="square" rtlCol="0">
            <a:spAutoFit/>
          </a:bodyPr>
          <a:lstStyle/>
          <a:p>
            <a:r>
              <a:rPr lang="en-US" sz="3200" b="1" dirty="0"/>
              <a:t>LEARNERS </a:t>
            </a:r>
            <a:r>
              <a:rPr lang="en-US" sz="3200" b="1" dirty="0" smtClean="0"/>
              <a:t>CHARACTERISTICS</a:t>
            </a:r>
            <a:endParaRPr lang="en-US" sz="3200" dirty="0"/>
          </a:p>
        </p:txBody>
      </p:sp>
    </p:spTree>
    <p:extLst>
      <p:ext uri="{BB962C8B-B14F-4D97-AF65-F5344CB8AC3E}">
        <p14:creationId xmlns:p14="http://schemas.microsoft.com/office/powerpoint/2010/main" val="1735028964"/>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712891" y="708337"/>
            <a:ext cx="5847008" cy="584775"/>
          </a:xfrm>
          <a:prstGeom prst="rect">
            <a:avLst/>
          </a:prstGeom>
          <a:solidFill>
            <a:schemeClr val="accent2"/>
          </a:solidFill>
        </p:spPr>
        <p:txBody>
          <a:bodyPr wrap="square" rtlCol="0">
            <a:spAutoFit/>
          </a:bodyPr>
          <a:lstStyle/>
          <a:p>
            <a:r>
              <a:rPr lang="en-US" sz="3200" b="1" dirty="0" smtClean="0"/>
              <a:t>STATE OBJECTIVES</a:t>
            </a:r>
            <a:endParaRPr lang="en-US" sz="3200" dirty="0"/>
          </a:p>
        </p:txBody>
      </p:sp>
      <p:sp>
        <p:nvSpPr>
          <p:cNvPr id="5" name="TextBox 4"/>
          <p:cNvSpPr txBox="1"/>
          <p:nvPr/>
        </p:nvSpPr>
        <p:spPr>
          <a:xfrm>
            <a:off x="1493949" y="2009104"/>
            <a:ext cx="9530366" cy="3816429"/>
          </a:xfrm>
          <a:prstGeom prst="rect">
            <a:avLst/>
          </a:prstGeom>
          <a:noFill/>
        </p:spPr>
        <p:txBody>
          <a:bodyPr wrap="square" rtlCol="0">
            <a:spAutoFit/>
          </a:bodyPr>
          <a:lstStyle/>
          <a:p>
            <a:pPr algn="just"/>
            <a:r>
              <a:rPr lang="en-US" sz="2800" dirty="0" smtClean="0">
                <a:latin typeface="Corbel" panose="020B0503020204020204" pitchFamily="34" charset="0"/>
              </a:rPr>
              <a:t>At </a:t>
            </a:r>
            <a:r>
              <a:rPr lang="en-US" sz="2800" dirty="0">
                <a:latin typeface="Corbel" panose="020B0503020204020204" pitchFamily="34" charset="0"/>
              </a:rPr>
              <a:t>the end of the lesson, students should be able to:</a:t>
            </a:r>
          </a:p>
          <a:p>
            <a:pPr marL="285750" lvl="0" indent="-285750" algn="just">
              <a:buFont typeface="Arial" panose="020B0604020202020204" pitchFamily="34" charset="0"/>
              <a:buChar char="•"/>
            </a:pPr>
            <a:r>
              <a:rPr lang="en-US" sz="2800" dirty="0">
                <a:latin typeface="Corbel" panose="020B0503020204020204" pitchFamily="34" charset="0"/>
              </a:rPr>
              <a:t>Demonstrate understanding on slope-intercept form of the equation of a line</a:t>
            </a:r>
          </a:p>
          <a:p>
            <a:pPr marL="285750" lvl="0" indent="-285750" algn="just">
              <a:buFont typeface="Arial" panose="020B0604020202020204" pitchFamily="34" charset="0"/>
              <a:buChar char="•"/>
            </a:pPr>
            <a:r>
              <a:rPr lang="en-US" sz="2800" dirty="0">
                <a:latin typeface="Corbel" panose="020B0503020204020204" pitchFamily="34" charset="0"/>
              </a:rPr>
              <a:t>Restrict, reposition, and rotate lines with the slope-intercept form using the </a:t>
            </a:r>
            <a:r>
              <a:rPr lang="en-US" sz="2800" dirty="0" err="1">
                <a:latin typeface="Corbel" panose="020B0503020204020204" pitchFamily="34" charset="0"/>
              </a:rPr>
              <a:t>Desmos</a:t>
            </a:r>
            <a:r>
              <a:rPr lang="en-US" sz="2800" dirty="0">
                <a:latin typeface="Corbel" panose="020B0503020204020204" pitchFamily="34" charset="0"/>
              </a:rPr>
              <a:t> Graphing Calculator and </a:t>
            </a:r>
            <a:r>
              <a:rPr lang="en-US" sz="2800" dirty="0" err="1">
                <a:latin typeface="Corbel" panose="020B0503020204020204" pitchFamily="34" charset="0"/>
              </a:rPr>
              <a:t>Marbleslides</a:t>
            </a:r>
            <a:r>
              <a:rPr lang="en-US" sz="2800" dirty="0">
                <a:latin typeface="Corbel" panose="020B0503020204020204" pitchFamily="34" charset="0"/>
              </a:rPr>
              <a:t>: Lines</a:t>
            </a:r>
          </a:p>
          <a:p>
            <a:pPr marL="285750" lvl="0" indent="-285750" algn="just">
              <a:buFont typeface="Arial" panose="020B0604020202020204" pitchFamily="34" charset="0"/>
              <a:buChar char="•"/>
            </a:pPr>
            <a:r>
              <a:rPr lang="en-US" sz="2800" dirty="0">
                <a:latin typeface="Corbel" panose="020B0503020204020204" pitchFamily="34" charset="0"/>
              </a:rPr>
              <a:t>Develop accuracy and teamwork in making tutorial video about graphing linear equations in slope-intercept form</a:t>
            </a:r>
          </a:p>
          <a:p>
            <a:pPr algn="just"/>
            <a:endParaRPr lang="en-US" dirty="0"/>
          </a:p>
        </p:txBody>
      </p:sp>
    </p:spTree>
    <p:extLst>
      <p:ext uri="{BB962C8B-B14F-4D97-AF65-F5344CB8AC3E}">
        <p14:creationId xmlns:p14="http://schemas.microsoft.com/office/powerpoint/2010/main" val="2507275080"/>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571222" y="2086377"/>
            <a:ext cx="9465972" cy="2677656"/>
          </a:xfrm>
          <a:prstGeom prst="rect">
            <a:avLst/>
          </a:prstGeom>
          <a:noFill/>
        </p:spPr>
        <p:txBody>
          <a:bodyPr wrap="square" rtlCol="0">
            <a:spAutoFit/>
          </a:bodyPr>
          <a:lstStyle/>
          <a:p>
            <a:pPr algn="just"/>
            <a:r>
              <a:rPr lang="en-US" sz="2800" dirty="0" smtClean="0">
                <a:latin typeface="Corbel" panose="020B0503020204020204" pitchFamily="34" charset="0"/>
              </a:rPr>
              <a:t>	The </a:t>
            </a:r>
            <a:r>
              <a:rPr lang="en-US" sz="2800" dirty="0">
                <a:latin typeface="Corbel" panose="020B0503020204020204" pitchFamily="34" charset="0"/>
              </a:rPr>
              <a:t>teacher will ask the students about what they know in equation of a line, the slopes and y-intercepts to assess their knowledge and understanding on it. Considering that they already learned what integer is all about, the teacher will now introduce slope-intercept form of a line.</a:t>
            </a:r>
          </a:p>
          <a:p>
            <a:pPr algn="just"/>
            <a:endParaRPr lang="en-US" sz="2800" dirty="0">
              <a:latin typeface="Corbel" panose="020B0503020204020204" pitchFamily="34" charset="0"/>
            </a:endParaRPr>
          </a:p>
        </p:txBody>
      </p:sp>
    </p:spTree>
    <p:extLst>
      <p:ext uri="{BB962C8B-B14F-4D97-AF65-F5344CB8AC3E}">
        <p14:creationId xmlns:p14="http://schemas.microsoft.com/office/powerpoint/2010/main" val="2529420600"/>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725768" y="669701"/>
            <a:ext cx="2691685" cy="523220"/>
          </a:xfrm>
          <a:prstGeom prst="rect">
            <a:avLst/>
          </a:prstGeom>
          <a:solidFill>
            <a:schemeClr val="accent2"/>
          </a:solidFill>
        </p:spPr>
        <p:txBody>
          <a:bodyPr wrap="square" rtlCol="0">
            <a:spAutoFit/>
          </a:bodyPr>
          <a:lstStyle/>
          <a:p>
            <a:pPr algn="just"/>
            <a:r>
              <a:rPr lang="en-US" sz="2800" b="1" dirty="0" smtClean="0">
                <a:latin typeface="Corbel" panose="020B0503020204020204" pitchFamily="34" charset="0"/>
              </a:rPr>
              <a:t>SUBSTITUTION</a:t>
            </a:r>
            <a:endParaRPr lang="en-US" sz="2800" b="1" dirty="0">
              <a:latin typeface="Corbel" panose="020B0503020204020204" pitchFamily="34" charset="0"/>
            </a:endParaRPr>
          </a:p>
        </p:txBody>
      </p:sp>
      <p:pic>
        <p:nvPicPr>
          <p:cNvPr id="3" name="Picture 2" descr="Image result for slope-intercept form of a line graphed on chalkboard"/>
          <p:cNvPicPr/>
          <p:nvPr/>
        </p:nvPicPr>
        <p:blipFill>
          <a:blip r:embed="rId2">
            <a:extLst>
              <a:ext uri="{28A0092B-C50C-407E-A947-70E740481C1C}">
                <a14:useLocalDpi xmlns:a14="http://schemas.microsoft.com/office/drawing/2010/main" val="0"/>
              </a:ext>
            </a:extLst>
          </a:blip>
          <a:srcRect/>
          <a:stretch>
            <a:fillRect/>
          </a:stretch>
        </p:blipFill>
        <p:spPr bwMode="auto">
          <a:xfrm>
            <a:off x="877371" y="1574348"/>
            <a:ext cx="4596149" cy="3087805"/>
          </a:xfrm>
          <a:prstGeom prst="rect">
            <a:avLst/>
          </a:prstGeom>
          <a:noFill/>
          <a:ln>
            <a:noFill/>
          </a:ln>
        </p:spPr>
      </p:pic>
      <p:sp>
        <p:nvSpPr>
          <p:cNvPr id="2" name="Striped Right Arrow 1"/>
          <p:cNvSpPr/>
          <p:nvPr/>
        </p:nvSpPr>
        <p:spPr>
          <a:xfrm>
            <a:off x="5602310" y="2886430"/>
            <a:ext cx="746974" cy="463640"/>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http://bonlacfoods.com/images/slope-intercept-form-worksheet-with-answers/slope-intercept-form-worksheet-with-answers-18.jpg"/>
          <p:cNvPicPr/>
          <p:nvPr/>
        </p:nvPicPr>
        <p:blipFill rotWithShape="1">
          <a:blip r:embed="rId3">
            <a:extLst>
              <a:ext uri="{28A0092B-C50C-407E-A947-70E740481C1C}">
                <a14:useLocalDpi xmlns:a14="http://schemas.microsoft.com/office/drawing/2010/main" val="0"/>
              </a:ext>
            </a:extLst>
          </a:blip>
          <a:srcRect t="14246" b="44979"/>
          <a:stretch/>
        </p:blipFill>
        <p:spPr bwMode="auto">
          <a:xfrm>
            <a:off x="6478074" y="1284573"/>
            <a:ext cx="4857031" cy="320371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53640926-AAD7-44D8-BBD7-CCE9431645EC}">
              <a14:shadowObscured xmlns:a14="http://schemas.microsoft.com/office/drawing/2010/main"/>
            </a:ext>
          </a:extLst>
        </p:spPr>
      </p:pic>
      <p:sp>
        <p:nvSpPr>
          <p:cNvPr id="6" name="Text Box 7"/>
          <p:cNvSpPr txBox="1"/>
          <p:nvPr/>
        </p:nvSpPr>
        <p:spPr>
          <a:xfrm>
            <a:off x="1223493" y="4848962"/>
            <a:ext cx="4134118" cy="1152525"/>
          </a:xfrm>
          <a:prstGeom prst="rect">
            <a:avLst/>
          </a:prstGeom>
          <a:solidFill>
            <a:sysClr val="window" lastClr="FFFFFF"/>
          </a:solidFill>
          <a:ln w="6350">
            <a:noFill/>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lvl="0" indent="0" algn="ctr" defTabSz="914400" eaLnBrk="1" fontAlgn="auto" latinLnBrk="0" hangingPunct="1">
              <a:lnSpc>
                <a:spcPct val="107000"/>
              </a:lnSpc>
              <a:spcBef>
                <a:spcPts val="0"/>
              </a:spcBef>
              <a:spcAft>
                <a:spcPts val="800"/>
              </a:spcAft>
              <a:buClrTx/>
              <a:buSzTx/>
              <a:buFontTx/>
              <a:buNone/>
              <a:tabLst/>
              <a:defRPr/>
            </a:pPr>
            <a:r>
              <a:rPr kumimoji="0" lang="en-US" sz="2000" b="0" i="0" u="none" strike="noStrike" kern="0" cap="none" spc="0" normalizeH="0" baseline="0" noProof="0" dirty="0">
                <a:ln>
                  <a:noFill/>
                </a:ln>
                <a:solidFill>
                  <a:sysClr val="windowText" lastClr="000000"/>
                </a:solidFill>
                <a:effectLst/>
                <a:uLnTx/>
                <a:uFillTx/>
                <a:latin typeface="Corbel" panose="020B0503020204020204" pitchFamily="34" charset="0"/>
                <a:ea typeface="Calibri" panose="020F0502020204030204" pitchFamily="34" charset="0"/>
                <a:cs typeface="Times New Roman" panose="02020603050405020304" pitchFamily="18" charset="0"/>
              </a:rPr>
              <a:t>Example of Graph of a Linear Equation in Slope-Intercept Form presented using chalkboard</a:t>
            </a:r>
            <a:endParaRPr kumimoji="0" lang="en-US" b="0" i="0" u="none" strike="noStrike" kern="0" cap="none" spc="0" normalizeH="0" baseline="0" noProof="0" dirty="0">
              <a:ln>
                <a:noFill/>
              </a:ln>
              <a:solidFill>
                <a:sysClr val="windowText" lastClr="000000"/>
              </a:solidFill>
              <a:effectLst/>
              <a:uLnTx/>
              <a:uFillTx/>
              <a:latin typeface="Corbel" panose="020B0503020204020204" pitchFamily="34" charset="0"/>
              <a:ea typeface="Calibri" panose="020F0502020204030204" pitchFamily="34" charset="0"/>
              <a:cs typeface="Times New Roman" panose="02020603050405020304" pitchFamily="18" charset="0"/>
            </a:endParaRPr>
          </a:p>
        </p:txBody>
      </p:sp>
      <p:sp>
        <p:nvSpPr>
          <p:cNvPr id="7" name="Text Box 8"/>
          <p:cNvSpPr txBox="1"/>
          <p:nvPr/>
        </p:nvSpPr>
        <p:spPr>
          <a:xfrm>
            <a:off x="6349284" y="4662153"/>
            <a:ext cx="4985821" cy="1914793"/>
          </a:xfrm>
          <a:prstGeom prst="rect">
            <a:avLst/>
          </a:prstGeom>
          <a:solidFill>
            <a:schemeClr val="lt1"/>
          </a:solid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nSpc>
                <a:spcPct val="107000"/>
              </a:lnSpc>
              <a:spcBef>
                <a:spcPts val="0"/>
              </a:spcBef>
              <a:spcAft>
                <a:spcPts val="800"/>
              </a:spcAft>
            </a:pPr>
            <a:r>
              <a:rPr lang="en-US" sz="2000" dirty="0">
                <a:effectLst/>
                <a:latin typeface="Corbel" panose="020B0503020204020204" pitchFamily="34" charset="0"/>
                <a:ea typeface="Calibri" panose="020F0502020204030204" pitchFamily="34" charset="0"/>
                <a:cs typeface="Times New Roman" panose="02020603050405020304" pitchFamily="18" charset="0"/>
              </a:rPr>
              <a:t>Graphs of Equation of a Lines Worksheet downloaded from the </a:t>
            </a:r>
            <a:r>
              <a:rPr lang="en-US" sz="2000" dirty="0" smtClean="0">
                <a:effectLst/>
                <a:latin typeface="Corbel" panose="020B0503020204020204" pitchFamily="34" charset="0"/>
                <a:ea typeface="Calibri" panose="020F0502020204030204" pitchFamily="34" charset="0"/>
                <a:cs typeface="Times New Roman" panose="02020603050405020304" pitchFamily="18" charset="0"/>
              </a:rPr>
              <a:t>website (</a:t>
            </a:r>
            <a:r>
              <a:rPr lang="en-US" sz="2000" i="1" u="sng" dirty="0" smtClean="0">
                <a:solidFill>
                  <a:srgbClr val="0563C1"/>
                </a:solidFill>
                <a:effectLst/>
                <a:latin typeface="Corbel" panose="020B0503020204020204" pitchFamily="34" charset="0"/>
                <a:ea typeface="Calibri" panose="020F0502020204030204" pitchFamily="34" charset="0"/>
                <a:cs typeface="Times New Roman" panose="02020603050405020304" pitchFamily="18" charset="0"/>
                <a:hlinkClick r:id="rId4"/>
              </a:rPr>
              <a:t>https</a:t>
            </a:r>
            <a:r>
              <a:rPr lang="en-US" sz="2000" i="1" u="sng" dirty="0">
                <a:solidFill>
                  <a:srgbClr val="0563C1"/>
                </a:solidFill>
                <a:effectLst/>
                <a:latin typeface="Corbel" panose="020B0503020204020204" pitchFamily="34" charset="0"/>
                <a:ea typeface="Calibri" panose="020F0502020204030204" pitchFamily="34" charset="0"/>
                <a:cs typeface="Times New Roman" panose="02020603050405020304" pitchFamily="18" charset="0"/>
                <a:hlinkClick r:id="rId4"/>
              </a:rPr>
              <a:t>://www.khanacademy.org/math/algebra/two-var-linear-equations/modal/e/slope-from-a-graph</a:t>
            </a:r>
            <a:r>
              <a:rPr lang="en-US" sz="2000" i="1" dirty="0">
                <a:effectLst/>
                <a:latin typeface="Corbel" panose="020B0503020204020204" pitchFamily="34" charset="0"/>
                <a:ea typeface="Calibri" panose="020F0502020204030204" pitchFamily="34" charset="0"/>
                <a:cs typeface="Times New Roman" panose="02020603050405020304" pitchFamily="18" charset="0"/>
              </a:rPr>
              <a:t>) </a:t>
            </a:r>
            <a:r>
              <a:rPr lang="en-US" sz="2000" dirty="0">
                <a:effectLst/>
                <a:latin typeface="Corbel" panose="020B0503020204020204" pitchFamily="34" charset="0"/>
                <a:ea typeface="Calibri" panose="020F0502020204030204" pitchFamily="34" charset="0"/>
                <a:cs typeface="Times New Roman" panose="02020603050405020304" pitchFamily="18" charset="0"/>
              </a:rPr>
              <a:t>are presented using PowerPoint </a:t>
            </a:r>
          </a:p>
        </p:txBody>
      </p:sp>
    </p:spTree>
    <p:extLst>
      <p:ext uri="{BB962C8B-B14F-4D97-AF65-F5344CB8AC3E}">
        <p14:creationId xmlns:p14="http://schemas.microsoft.com/office/powerpoint/2010/main" val="1565775728"/>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034862" y="2498501"/>
            <a:ext cx="9169758" cy="2369880"/>
          </a:xfrm>
          <a:prstGeom prst="rect">
            <a:avLst/>
          </a:prstGeom>
          <a:noFill/>
        </p:spPr>
        <p:txBody>
          <a:bodyPr wrap="square" rtlCol="0">
            <a:spAutoFit/>
          </a:bodyPr>
          <a:lstStyle/>
          <a:p>
            <a:pPr algn="just"/>
            <a:r>
              <a:rPr lang="en-US" sz="2600" dirty="0" smtClean="0">
                <a:latin typeface="Corbel" panose="020B0503020204020204" pitchFamily="34" charset="0"/>
              </a:rPr>
              <a:t>	A </a:t>
            </a:r>
            <a:r>
              <a:rPr lang="en-US" sz="2600" dirty="0">
                <a:latin typeface="Corbel" panose="020B0503020204020204" pitchFamily="34" charset="0"/>
              </a:rPr>
              <a:t>motivational activity will be initiated by the teacher which deals in identifying the slope and y-intercept of a line. The teacher will flash examples of graphs of lines using the PPT then the students should tell the slope and y-intercept of each lines as shown on each graph.</a:t>
            </a:r>
          </a:p>
          <a:p>
            <a:endParaRPr lang="en-US" dirty="0"/>
          </a:p>
        </p:txBody>
      </p:sp>
    </p:spTree>
    <p:extLst>
      <p:ext uri="{BB962C8B-B14F-4D97-AF65-F5344CB8AC3E}">
        <p14:creationId xmlns:p14="http://schemas.microsoft.com/office/powerpoint/2010/main" val="3449088024"/>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034862" y="2498501"/>
            <a:ext cx="9169758" cy="492443"/>
          </a:xfrm>
          <a:prstGeom prst="rect">
            <a:avLst/>
          </a:prstGeom>
          <a:noFill/>
        </p:spPr>
        <p:txBody>
          <a:bodyPr wrap="square" rtlCol="0">
            <a:spAutoFit/>
          </a:bodyPr>
          <a:lstStyle/>
          <a:p>
            <a:pPr algn="just"/>
            <a:r>
              <a:rPr lang="en-US" sz="2600" dirty="0" smtClean="0">
                <a:latin typeface="Corbel" panose="020B0503020204020204" pitchFamily="34" charset="0"/>
              </a:rPr>
              <a:t>	</a:t>
            </a:r>
            <a:endParaRPr lang="en-US" dirty="0"/>
          </a:p>
        </p:txBody>
      </p:sp>
      <p:sp>
        <p:nvSpPr>
          <p:cNvPr id="3" name="TextBox 2"/>
          <p:cNvSpPr txBox="1"/>
          <p:nvPr/>
        </p:nvSpPr>
        <p:spPr>
          <a:xfrm>
            <a:off x="1725768" y="669701"/>
            <a:ext cx="2897747" cy="523220"/>
          </a:xfrm>
          <a:prstGeom prst="rect">
            <a:avLst/>
          </a:prstGeom>
          <a:solidFill>
            <a:schemeClr val="accent2"/>
          </a:solidFill>
        </p:spPr>
        <p:txBody>
          <a:bodyPr wrap="square" rtlCol="0">
            <a:spAutoFit/>
          </a:bodyPr>
          <a:lstStyle/>
          <a:p>
            <a:pPr algn="just"/>
            <a:r>
              <a:rPr lang="en-US" sz="2800" b="1" dirty="0" smtClean="0">
                <a:latin typeface="Corbel" panose="020B0503020204020204" pitchFamily="34" charset="0"/>
              </a:rPr>
              <a:t>AUGMENTATION</a:t>
            </a:r>
            <a:endParaRPr lang="en-US" sz="2800" b="1" dirty="0">
              <a:latin typeface="Corbel" panose="020B0503020204020204" pitchFamily="34" charset="0"/>
            </a:endParaRPr>
          </a:p>
        </p:txBody>
      </p:sp>
      <p:sp>
        <p:nvSpPr>
          <p:cNvPr id="2" name="TextBox 1"/>
          <p:cNvSpPr txBox="1"/>
          <p:nvPr/>
        </p:nvSpPr>
        <p:spPr>
          <a:xfrm>
            <a:off x="1236372" y="1996226"/>
            <a:ext cx="9968248" cy="3447098"/>
          </a:xfrm>
          <a:prstGeom prst="rect">
            <a:avLst/>
          </a:prstGeom>
          <a:noFill/>
        </p:spPr>
        <p:txBody>
          <a:bodyPr wrap="square" rtlCol="0">
            <a:spAutoFit/>
          </a:bodyPr>
          <a:lstStyle/>
          <a:p>
            <a:pPr algn="just"/>
            <a:r>
              <a:rPr lang="en-US" sz="2500" dirty="0" smtClean="0">
                <a:latin typeface="Corbel" panose="020B0503020204020204" pitchFamily="34" charset="0"/>
              </a:rPr>
              <a:t>	The </a:t>
            </a:r>
            <a:r>
              <a:rPr lang="en-US" sz="2500" dirty="0">
                <a:latin typeface="Corbel" panose="020B0503020204020204" pitchFamily="34" charset="0"/>
              </a:rPr>
              <a:t>teacher will direct students to access the website—</a:t>
            </a:r>
            <a:r>
              <a:rPr lang="en-US" sz="2500" dirty="0" err="1">
                <a:latin typeface="Corbel" panose="020B0503020204020204" pitchFamily="34" charset="0"/>
              </a:rPr>
              <a:t>Desmos</a:t>
            </a:r>
            <a:r>
              <a:rPr lang="en-US" sz="2500" dirty="0">
                <a:latin typeface="Corbel" panose="020B0503020204020204" pitchFamily="34" charset="0"/>
              </a:rPr>
              <a:t> Lab in which they will be using </a:t>
            </a:r>
            <a:r>
              <a:rPr lang="en-US" sz="2500" dirty="0" err="1">
                <a:latin typeface="Corbel" panose="020B0503020204020204" pitchFamily="34" charset="0"/>
              </a:rPr>
              <a:t>Desmos</a:t>
            </a:r>
            <a:r>
              <a:rPr lang="en-US" sz="2500" dirty="0">
                <a:latin typeface="Corbel" panose="020B0503020204020204" pitchFamily="34" charset="0"/>
              </a:rPr>
              <a:t>—a free online graphing calculator that allows learners to manipulate linear equations and represent them visually. The teacher will be providing a worksheet indicating series of linear equations, then students will be working in pairs and will now use this online graphing calculator to graph equations of lines in slope-intercept form. They will have to enter 8 equations on the slides and the graph of each line be automatically shown.</a:t>
            </a:r>
          </a:p>
          <a:p>
            <a:endParaRPr lang="en-US" dirty="0"/>
          </a:p>
        </p:txBody>
      </p:sp>
    </p:spTree>
    <p:extLst>
      <p:ext uri="{BB962C8B-B14F-4D97-AF65-F5344CB8AC3E}">
        <p14:creationId xmlns:p14="http://schemas.microsoft.com/office/powerpoint/2010/main" val="1191903086"/>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034862" y="2498501"/>
            <a:ext cx="9169758" cy="492443"/>
          </a:xfrm>
          <a:prstGeom prst="rect">
            <a:avLst/>
          </a:prstGeom>
          <a:noFill/>
        </p:spPr>
        <p:txBody>
          <a:bodyPr wrap="square" rtlCol="0">
            <a:spAutoFit/>
          </a:bodyPr>
          <a:lstStyle/>
          <a:p>
            <a:pPr algn="just"/>
            <a:r>
              <a:rPr lang="en-US" sz="2600" dirty="0" smtClean="0">
                <a:latin typeface="Corbel" panose="020B0503020204020204" pitchFamily="34" charset="0"/>
              </a:rPr>
              <a:t>	</a:t>
            </a:r>
            <a:endParaRPr lang="en-US" dirty="0"/>
          </a:p>
        </p:txBody>
      </p:sp>
      <p:sp>
        <p:nvSpPr>
          <p:cNvPr id="3" name="TextBox 2"/>
          <p:cNvSpPr txBox="1"/>
          <p:nvPr/>
        </p:nvSpPr>
        <p:spPr>
          <a:xfrm>
            <a:off x="1725768" y="669701"/>
            <a:ext cx="2897747" cy="523220"/>
          </a:xfrm>
          <a:prstGeom prst="rect">
            <a:avLst/>
          </a:prstGeom>
          <a:solidFill>
            <a:schemeClr val="accent2"/>
          </a:solidFill>
        </p:spPr>
        <p:txBody>
          <a:bodyPr wrap="square" rtlCol="0">
            <a:spAutoFit/>
          </a:bodyPr>
          <a:lstStyle/>
          <a:p>
            <a:pPr algn="just"/>
            <a:r>
              <a:rPr lang="en-US" sz="2800" b="1" dirty="0" smtClean="0">
                <a:latin typeface="Corbel" panose="020B0503020204020204" pitchFamily="34" charset="0"/>
              </a:rPr>
              <a:t>AUGMENTATION</a:t>
            </a:r>
            <a:endParaRPr lang="en-US" sz="2800" b="1" dirty="0">
              <a:latin typeface="Corbel" panose="020B0503020204020204" pitchFamily="34" charset="0"/>
            </a:endParaRPr>
          </a:p>
        </p:txBody>
      </p:sp>
      <p:pic>
        <p:nvPicPr>
          <p:cNvPr id="5" name="Picture 4" descr="C:\Users\Cristilyn\Pictures\Screenshots\Screenshot (51).png"/>
          <p:cNvPicPr/>
          <p:nvPr/>
        </p:nvPicPr>
        <p:blipFill>
          <a:blip r:embed="rId2">
            <a:extLst>
              <a:ext uri="{28A0092B-C50C-407E-A947-70E740481C1C}">
                <a14:useLocalDpi xmlns:a14="http://schemas.microsoft.com/office/drawing/2010/main" val="0"/>
              </a:ext>
            </a:extLst>
          </a:blip>
          <a:srcRect/>
          <a:stretch>
            <a:fillRect/>
          </a:stretch>
        </p:blipFill>
        <p:spPr bwMode="auto">
          <a:xfrm>
            <a:off x="1596980" y="1390919"/>
            <a:ext cx="9247031" cy="494548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927146759"/>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034862" y="2498501"/>
            <a:ext cx="9169758" cy="492443"/>
          </a:xfrm>
          <a:prstGeom prst="rect">
            <a:avLst/>
          </a:prstGeom>
          <a:noFill/>
        </p:spPr>
        <p:txBody>
          <a:bodyPr wrap="square" rtlCol="0">
            <a:spAutoFit/>
          </a:bodyPr>
          <a:lstStyle/>
          <a:p>
            <a:pPr algn="just"/>
            <a:r>
              <a:rPr lang="en-US" sz="2600" dirty="0" smtClean="0">
                <a:latin typeface="Corbel" panose="020B0503020204020204" pitchFamily="34" charset="0"/>
              </a:rPr>
              <a:t>	</a:t>
            </a:r>
            <a:endParaRPr lang="en-US" dirty="0"/>
          </a:p>
        </p:txBody>
      </p:sp>
      <p:sp>
        <p:nvSpPr>
          <p:cNvPr id="3" name="TextBox 2"/>
          <p:cNvSpPr txBox="1"/>
          <p:nvPr/>
        </p:nvSpPr>
        <p:spPr>
          <a:xfrm>
            <a:off x="1725768" y="669701"/>
            <a:ext cx="2897747" cy="523220"/>
          </a:xfrm>
          <a:prstGeom prst="rect">
            <a:avLst/>
          </a:prstGeom>
          <a:solidFill>
            <a:schemeClr val="accent2"/>
          </a:solidFill>
        </p:spPr>
        <p:txBody>
          <a:bodyPr wrap="square" rtlCol="0">
            <a:spAutoFit/>
          </a:bodyPr>
          <a:lstStyle/>
          <a:p>
            <a:pPr algn="just"/>
            <a:r>
              <a:rPr lang="en-US" sz="2800" b="1" dirty="0" smtClean="0">
                <a:latin typeface="Corbel" panose="020B0503020204020204" pitchFamily="34" charset="0"/>
              </a:rPr>
              <a:t>MODIFICATION</a:t>
            </a:r>
            <a:endParaRPr lang="en-US" sz="2800" b="1" dirty="0">
              <a:latin typeface="Corbel" panose="020B0503020204020204" pitchFamily="34" charset="0"/>
            </a:endParaRPr>
          </a:p>
        </p:txBody>
      </p:sp>
      <p:sp>
        <p:nvSpPr>
          <p:cNvPr id="2" name="TextBox 1"/>
          <p:cNvSpPr txBox="1"/>
          <p:nvPr/>
        </p:nvSpPr>
        <p:spPr>
          <a:xfrm>
            <a:off x="1043190" y="1815921"/>
            <a:ext cx="10303098" cy="3416320"/>
          </a:xfrm>
          <a:prstGeom prst="rect">
            <a:avLst/>
          </a:prstGeom>
          <a:noFill/>
        </p:spPr>
        <p:txBody>
          <a:bodyPr wrap="square" rtlCol="0">
            <a:spAutoFit/>
          </a:bodyPr>
          <a:lstStyle/>
          <a:p>
            <a:pPr algn="just"/>
            <a:r>
              <a:rPr lang="en-US" sz="2400" dirty="0" smtClean="0">
                <a:latin typeface="Corbel" panose="020B0503020204020204" pitchFamily="34" charset="0"/>
              </a:rPr>
              <a:t>	The </a:t>
            </a:r>
            <a:r>
              <a:rPr lang="en-US" sz="2400" dirty="0">
                <a:latin typeface="Corbel" panose="020B0503020204020204" pitchFamily="34" charset="0"/>
              </a:rPr>
              <a:t>students will be involved in the online game “</a:t>
            </a:r>
            <a:r>
              <a:rPr lang="en-US" sz="2400" dirty="0" err="1">
                <a:latin typeface="Corbel" panose="020B0503020204020204" pitchFamily="34" charset="0"/>
              </a:rPr>
              <a:t>Marbleslides</a:t>
            </a:r>
            <a:r>
              <a:rPr lang="en-US" sz="2400" dirty="0">
                <a:latin typeface="Corbel" panose="020B0503020204020204" pitchFamily="34" charset="0"/>
              </a:rPr>
              <a:t>: Lines” from the website --https://teacher.desmos.com/marbleslides-lines developed by the team of educators at the </a:t>
            </a:r>
            <a:r>
              <a:rPr lang="en-US" sz="2400" dirty="0" err="1">
                <a:latin typeface="Corbel" panose="020B0503020204020204" pitchFamily="34" charset="0"/>
              </a:rPr>
              <a:t>Desmos</a:t>
            </a:r>
            <a:r>
              <a:rPr lang="en-US" sz="2400" dirty="0">
                <a:latin typeface="Corbel" panose="020B0503020204020204" pitchFamily="34" charset="0"/>
              </a:rPr>
              <a:t>. This interactive activity asks students to manipulate a series of linear equations in order to collect the 4 stars on a given page. Once students have completed collecting the four stars they can then move on to the next slide. To start this activity, a teacher would create a class code from activity launch page, then they would need to distribute the class code so students could access the activity. Once students are inside the activity, the first slides inform them of how the activity works. </a:t>
            </a:r>
            <a:endParaRPr lang="en-US" sz="2400" dirty="0">
              <a:latin typeface="Corbel" panose="020B0503020204020204" pitchFamily="34" charset="0"/>
            </a:endParaRPr>
          </a:p>
        </p:txBody>
      </p:sp>
    </p:spTree>
    <p:extLst>
      <p:ext uri="{BB962C8B-B14F-4D97-AF65-F5344CB8AC3E}">
        <p14:creationId xmlns:p14="http://schemas.microsoft.com/office/powerpoint/2010/main" val="2226731945"/>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034862" y="2498501"/>
            <a:ext cx="9169758" cy="492443"/>
          </a:xfrm>
          <a:prstGeom prst="rect">
            <a:avLst/>
          </a:prstGeom>
          <a:noFill/>
        </p:spPr>
        <p:txBody>
          <a:bodyPr wrap="square" rtlCol="0">
            <a:spAutoFit/>
          </a:bodyPr>
          <a:lstStyle/>
          <a:p>
            <a:pPr algn="just"/>
            <a:r>
              <a:rPr lang="en-US" sz="2600" dirty="0" smtClean="0">
                <a:latin typeface="Corbel" panose="020B0503020204020204" pitchFamily="34" charset="0"/>
              </a:rPr>
              <a:t>	</a:t>
            </a:r>
            <a:endParaRPr lang="en-US" dirty="0"/>
          </a:p>
        </p:txBody>
      </p:sp>
      <p:sp>
        <p:nvSpPr>
          <p:cNvPr id="3" name="TextBox 2"/>
          <p:cNvSpPr txBox="1"/>
          <p:nvPr/>
        </p:nvSpPr>
        <p:spPr>
          <a:xfrm>
            <a:off x="1725768" y="669701"/>
            <a:ext cx="2897747" cy="523220"/>
          </a:xfrm>
          <a:prstGeom prst="rect">
            <a:avLst/>
          </a:prstGeom>
          <a:solidFill>
            <a:schemeClr val="accent2"/>
          </a:solidFill>
        </p:spPr>
        <p:txBody>
          <a:bodyPr wrap="square" rtlCol="0">
            <a:spAutoFit/>
          </a:bodyPr>
          <a:lstStyle/>
          <a:p>
            <a:pPr algn="just"/>
            <a:r>
              <a:rPr lang="en-US" sz="2800" b="1" dirty="0" smtClean="0">
                <a:latin typeface="Corbel" panose="020B0503020204020204" pitchFamily="34" charset="0"/>
              </a:rPr>
              <a:t>MODIFICATION</a:t>
            </a:r>
            <a:endParaRPr lang="en-US" sz="2800" b="1" dirty="0">
              <a:latin typeface="Corbel" panose="020B0503020204020204" pitchFamily="34" charset="0"/>
            </a:endParaRPr>
          </a:p>
        </p:txBody>
      </p:sp>
      <p:sp>
        <p:nvSpPr>
          <p:cNvPr id="5" name="TextBox 4"/>
          <p:cNvSpPr txBox="1"/>
          <p:nvPr/>
        </p:nvSpPr>
        <p:spPr>
          <a:xfrm>
            <a:off x="1493949" y="1918952"/>
            <a:ext cx="10006885" cy="3785652"/>
          </a:xfrm>
          <a:prstGeom prst="rect">
            <a:avLst/>
          </a:prstGeom>
          <a:noFill/>
        </p:spPr>
        <p:txBody>
          <a:bodyPr wrap="square" rtlCol="0">
            <a:spAutoFit/>
          </a:bodyPr>
          <a:lstStyle/>
          <a:p>
            <a:pPr algn="just"/>
            <a:r>
              <a:rPr lang="en-US" sz="2400" dirty="0" smtClean="0">
                <a:latin typeface="Corbel" panose="020B0503020204020204" pitchFamily="34" charset="0"/>
              </a:rPr>
              <a:t>	The </a:t>
            </a:r>
            <a:r>
              <a:rPr lang="en-US" sz="2400" dirty="0">
                <a:latin typeface="Corbel" panose="020B0503020204020204" pitchFamily="34" charset="0"/>
              </a:rPr>
              <a:t>first slides include how to use the launch bottom, how to change one of the parameters of a linear equation (slope or y intercept) to collect the stars, and how to reset the equation is you make a mistake. These first sets of activities are called “Fix-it” tasks. Besides having to have some prior knowledge about the basic properties of linear equations, students will also be introduced to creating restrictions on a line to make it start or stop at a given point. Teacher will use built-in tools like the thumbs up mode, or the pause button so they can lead a whole class discussion to intervene when students are struggling.</a:t>
            </a:r>
          </a:p>
          <a:p>
            <a:pPr algn="just"/>
            <a:endParaRPr lang="en-US" sz="2400" dirty="0">
              <a:latin typeface="Corbel" panose="020B0503020204020204" pitchFamily="34" charset="0"/>
            </a:endParaRPr>
          </a:p>
        </p:txBody>
      </p:sp>
    </p:spTree>
    <p:extLst>
      <p:ext uri="{BB962C8B-B14F-4D97-AF65-F5344CB8AC3E}">
        <p14:creationId xmlns:p14="http://schemas.microsoft.com/office/powerpoint/2010/main" val="2067175134"/>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034862" y="2498501"/>
            <a:ext cx="9169758" cy="492443"/>
          </a:xfrm>
          <a:prstGeom prst="rect">
            <a:avLst/>
          </a:prstGeom>
          <a:noFill/>
        </p:spPr>
        <p:txBody>
          <a:bodyPr wrap="square" rtlCol="0">
            <a:spAutoFit/>
          </a:bodyPr>
          <a:lstStyle/>
          <a:p>
            <a:pPr algn="just"/>
            <a:r>
              <a:rPr lang="en-US" sz="2600" dirty="0" smtClean="0">
                <a:latin typeface="Corbel" panose="020B0503020204020204" pitchFamily="34" charset="0"/>
              </a:rPr>
              <a:t>	</a:t>
            </a:r>
            <a:endParaRPr lang="en-US" dirty="0"/>
          </a:p>
        </p:txBody>
      </p:sp>
      <p:sp>
        <p:nvSpPr>
          <p:cNvPr id="3" name="TextBox 2"/>
          <p:cNvSpPr txBox="1"/>
          <p:nvPr/>
        </p:nvSpPr>
        <p:spPr>
          <a:xfrm>
            <a:off x="1725768" y="669701"/>
            <a:ext cx="2897747" cy="523220"/>
          </a:xfrm>
          <a:prstGeom prst="rect">
            <a:avLst/>
          </a:prstGeom>
          <a:solidFill>
            <a:schemeClr val="accent2"/>
          </a:solidFill>
        </p:spPr>
        <p:txBody>
          <a:bodyPr wrap="square" rtlCol="0">
            <a:spAutoFit/>
          </a:bodyPr>
          <a:lstStyle/>
          <a:p>
            <a:pPr algn="just"/>
            <a:r>
              <a:rPr lang="en-US" sz="2800" b="1" dirty="0" smtClean="0">
                <a:latin typeface="Corbel" panose="020B0503020204020204" pitchFamily="34" charset="0"/>
              </a:rPr>
              <a:t>MODIFICATION</a:t>
            </a:r>
            <a:endParaRPr lang="en-US" sz="2800" b="1" dirty="0">
              <a:latin typeface="Corbel" panose="020B0503020204020204" pitchFamily="34" charset="0"/>
            </a:endParaRPr>
          </a:p>
        </p:txBody>
      </p:sp>
      <p:pic>
        <p:nvPicPr>
          <p:cNvPr id="7" name="Picture 6" descr="C:\Users\Cristilyn\Pictures\Screenshots\Screenshot (56).png"/>
          <p:cNvPicPr/>
          <p:nvPr/>
        </p:nvPicPr>
        <p:blipFill>
          <a:blip r:embed="rId2">
            <a:extLst>
              <a:ext uri="{28A0092B-C50C-407E-A947-70E740481C1C}">
                <a14:useLocalDpi xmlns:a14="http://schemas.microsoft.com/office/drawing/2010/main" val="0"/>
              </a:ext>
            </a:extLst>
          </a:blip>
          <a:srcRect/>
          <a:stretch>
            <a:fillRect/>
          </a:stretch>
        </p:blipFill>
        <p:spPr bwMode="auto">
          <a:xfrm>
            <a:off x="1854558" y="1609859"/>
            <a:ext cx="8718997" cy="466215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373772202"/>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034862" y="2498501"/>
            <a:ext cx="9169758" cy="492443"/>
          </a:xfrm>
          <a:prstGeom prst="rect">
            <a:avLst/>
          </a:prstGeom>
          <a:noFill/>
        </p:spPr>
        <p:txBody>
          <a:bodyPr wrap="square" rtlCol="0">
            <a:spAutoFit/>
          </a:bodyPr>
          <a:lstStyle/>
          <a:p>
            <a:pPr algn="just"/>
            <a:r>
              <a:rPr lang="en-US" sz="2600" dirty="0" smtClean="0">
                <a:latin typeface="Corbel" panose="020B0503020204020204" pitchFamily="34" charset="0"/>
              </a:rPr>
              <a:t>	</a:t>
            </a:r>
            <a:endParaRPr lang="en-US" dirty="0"/>
          </a:p>
        </p:txBody>
      </p:sp>
      <p:sp>
        <p:nvSpPr>
          <p:cNvPr id="3" name="TextBox 2"/>
          <p:cNvSpPr txBox="1"/>
          <p:nvPr/>
        </p:nvSpPr>
        <p:spPr>
          <a:xfrm>
            <a:off x="1725768" y="669701"/>
            <a:ext cx="2897747" cy="523220"/>
          </a:xfrm>
          <a:prstGeom prst="rect">
            <a:avLst/>
          </a:prstGeom>
          <a:solidFill>
            <a:schemeClr val="accent2"/>
          </a:solidFill>
        </p:spPr>
        <p:txBody>
          <a:bodyPr wrap="square" rtlCol="0">
            <a:spAutoFit/>
          </a:bodyPr>
          <a:lstStyle/>
          <a:p>
            <a:pPr algn="just"/>
            <a:r>
              <a:rPr lang="en-US" sz="2800" b="1" dirty="0" smtClean="0">
                <a:latin typeface="Corbel" panose="020B0503020204020204" pitchFamily="34" charset="0"/>
              </a:rPr>
              <a:t>MODIFICATION</a:t>
            </a:r>
            <a:endParaRPr lang="en-US" sz="2800" b="1" dirty="0">
              <a:latin typeface="Corbel" panose="020B0503020204020204" pitchFamily="34" charset="0"/>
            </a:endParaRPr>
          </a:p>
        </p:txBody>
      </p:sp>
      <p:pic>
        <p:nvPicPr>
          <p:cNvPr id="5" name="Picture 4" descr="C:\Users\Cristilyn\Pictures\Screenshots\Screenshot (55).png"/>
          <p:cNvPicPr/>
          <p:nvPr/>
        </p:nvPicPr>
        <p:blipFill>
          <a:blip r:embed="rId2">
            <a:extLst>
              <a:ext uri="{28A0092B-C50C-407E-A947-70E740481C1C}">
                <a14:useLocalDpi xmlns:a14="http://schemas.microsoft.com/office/drawing/2010/main" val="0"/>
              </a:ext>
            </a:extLst>
          </a:blip>
          <a:srcRect/>
          <a:stretch>
            <a:fillRect/>
          </a:stretch>
        </p:blipFill>
        <p:spPr bwMode="auto">
          <a:xfrm>
            <a:off x="1725768" y="1700013"/>
            <a:ext cx="9079605" cy="463639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872973356"/>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034862" y="2498501"/>
            <a:ext cx="9169758" cy="492443"/>
          </a:xfrm>
          <a:prstGeom prst="rect">
            <a:avLst/>
          </a:prstGeom>
          <a:noFill/>
        </p:spPr>
        <p:txBody>
          <a:bodyPr wrap="square" rtlCol="0">
            <a:spAutoFit/>
          </a:bodyPr>
          <a:lstStyle/>
          <a:p>
            <a:pPr algn="just"/>
            <a:r>
              <a:rPr lang="en-US" sz="2600" dirty="0" smtClean="0">
                <a:latin typeface="Corbel" panose="020B0503020204020204" pitchFamily="34" charset="0"/>
              </a:rPr>
              <a:t>	</a:t>
            </a:r>
            <a:endParaRPr lang="en-US" dirty="0"/>
          </a:p>
        </p:txBody>
      </p:sp>
      <p:sp>
        <p:nvSpPr>
          <p:cNvPr id="3" name="TextBox 2"/>
          <p:cNvSpPr txBox="1"/>
          <p:nvPr/>
        </p:nvSpPr>
        <p:spPr>
          <a:xfrm>
            <a:off x="1725768" y="669701"/>
            <a:ext cx="2897747" cy="523220"/>
          </a:xfrm>
          <a:prstGeom prst="rect">
            <a:avLst/>
          </a:prstGeom>
          <a:solidFill>
            <a:schemeClr val="accent2"/>
          </a:solidFill>
        </p:spPr>
        <p:txBody>
          <a:bodyPr wrap="square" rtlCol="0">
            <a:spAutoFit/>
          </a:bodyPr>
          <a:lstStyle/>
          <a:p>
            <a:pPr algn="just"/>
            <a:r>
              <a:rPr lang="en-US" sz="2800" b="1" dirty="0" smtClean="0">
                <a:latin typeface="Corbel" panose="020B0503020204020204" pitchFamily="34" charset="0"/>
              </a:rPr>
              <a:t>MODIFICATION</a:t>
            </a:r>
            <a:endParaRPr lang="en-US" sz="2800" b="1" dirty="0">
              <a:latin typeface="Corbel" panose="020B0503020204020204" pitchFamily="34" charset="0"/>
            </a:endParaRPr>
          </a:p>
        </p:txBody>
      </p:sp>
      <p:pic>
        <p:nvPicPr>
          <p:cNvPr id="6" name="Picture 5" descr="C:\Users\Cristilyn\Desktop\lines-dashboard.png"/>
          <p:cNvPicPr/>
          <p:nvPr/>
        </p:nvPicPr>
        <p:blipFill>
          <a:blip r:embed="rId2">
            <a:extLst>
              <a:ext uri="{28A0092B-C50C-407E-A947-70E740481C1C}">
                <a14:useLocalDpi xmlns:a14="http://schemas.microsoft.com/office/drawing/2010/main" val="0"/>
              </a:ext>
            </a:extLst>
          </a:blip>
          <a:srcRect/>
          <a:stretch>
            <a:fillRect/>
          </a:stretch>
        </p:blipFill>
        <p:spPr bwMode="auto">
          <a:xfrm>
            <a:off x="1468191" y="1584101"/>
            <a:ext cx="9543245" cy="466215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590082369"/>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034862" y="2498501"/>
            <a:ext cx="9169758" cy="492443"/>
          </a:xfrm>
          <a:prstGeom prst="rect">
            <a:avLst/>
          </a:prstGeom>
          <a:noFill/>
        </p:spPr>
        <p:txBody>
          <a:bodyPr wrap="square" rtlCol="0">
            <a:spAutoFit/>
          </a:bodyPr>
          <a:lstStyle/>
          <a:p>
            <a:pPr algn="just"/>
            <a:r>
              <a:rPr lang="en-US" sz="2600" dirty="0" smtClean="0">
                <a:latin typeface="Corbel" panose="020B0503020204020204" pitchFamily="34" charset="0"/>
              </a:rPr>
              <a:t>	</a:t>
            </a:r>
            <a:endParaRPr lang="en-US" dirty="0"/>
          </a:p>
        </p:txBody>
      </p:sp>
      <p:sp>
        <p:nvSpPr>
          <p:cNvPr id="3" name="TextBox 2"/>
          <p:cNvSpPr txBox="1"/>
          <p:nvPr/>
        </p:nvSpPr>
        <p:spPr>
          <a:xfrm>
            <a:off x="1725768" y="669701"/>
            <a:ext cx="2897747" cy="523220"/>
          </a:xfrm>
          <a:prstGeom prst="rect">
            <a:avLst/>
          </a:prstGeom>
          <a:solidFill>
            <a:schemeClr val="accent2"/>
          </a:solidFill>
        </p:spPr>
        <p:txBody>
          <a:bodyPr wrap="square" rtlCol="0">
            <a:spAutoFit/>
          </a:bodyPr>
          <a:lstStyle/>
          <a:p>
            <a:pPr algn="just"/>
            <a:r>
              <a:rPr lang="en-US" sz="2800" b="1" dirty="0" smtClean="0">
                <a:latin typeface="Corbel" panose="020B0503020204020204" pitchFamily="34" charset="0"/>
              </a:rPr>
              <a:t>MODIFICATION</a:t>
            </a:r>
            <a:endParaRPr lang="en-US" sz="2800" b="1" dirty="0">
              <a:latin typeface="Corbel" panose="020B0503020204020204" pitchFamily="34" charset="0"/>
            </a:endParaRPr>
          </a:p>
        </p:txBody>
      </p:sp>
      <p:sp>
        <p:nvSpPr>
          <p:cNvPr id="2" name="TextBox 1"/>
          <p:cNvSpPr txBox="1"/>
          <p:nvPr/>
        </p:nvSpPr>
        <p:spPr>
          <a:xfrm>
            <a:off x="1622737" y="2034861"/>
            <a:ext cx="9581883" cy="2954655"/>
          </a:xfrm>
          <a:prstGeom prst="rect">
            <a:avLst/>
          </a:prstGeom>
          <a:noFill/>
        </p:spPr>
        <p:txBody>
          <a:bodyPr wrap="square" rtlCol="0">
            <a:spAutoFit/>
          </a:bodyPr>
          <a:lstStyle/>
          <a:p>
            <a:pPr algn="just"/>
            <a:r>
              <a:rPr lang="en-US" sz="2400" dirty="0" smtClean="0">
                <a:latin typeface="Corbel" panose="020B0503020204020204" pitchFamily="34" charset="0"/>
              </a:rPr>
              <a:t>		After </a:t>
            </a:r>
            <a:r>
              <a:rPr lang="en-US" sz="2400" dirty="0">
                <a:latin typeface="Corbel" panose="020B0503020204020204" pitchFamily="34" charset="0"/>
              </a:rPr>
              <a:t>students complete the “Fix-it” challenges, they move on to the Predict and Verify section of tasks. In the Predict and Verify sections, students are asked to anticipate what would happen to a graph if some value is changed, and justify their answers in writing. When students reach each of the slides they can see their classmates’ responses. A teacher can review any of these responses and pause the class to ask more probing questions as to why students think their answers is true.</a:t>
            </a:r>
          </a:p>
          <a:p>
            <a:endParaRPr lang="en-US" dirty="0"/>
          </a:p>
        </p:txBody>
      </p:sp>
    </p:spTree>
    <p:extLst>
      <p:ext uri="{BB962C8B-B14F-4D97-AF65-F5344CB8AC3E}">
        <p14:creationId xmlns:p14="http://schemas.microsoft.com/office/powerpoint/2010/main" val="766293"/>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034862" y="2498501"/>
            <a:ext cx="9169758" cy="492443"/>
          </a:xfrm>
          <a:prstGeom prst="rect">
            <a:avLst/>
          </a:prstGeom>
          <a:noFill/>
        </p:spPr>
        <p:txBody>
          <a:bodyPr wrap="square" rtlCol="0">
            <a:spAutoFit/>
          </a:bodyPr>
          <a:lstStyle/>
          <a:p>
            <a:pPr algn="just"/>
            <a:r>
              <a:rPr lang="en-US" sz="2600" dirty="0" smtClean="0">
                <a:latin typeface="Corbel" panose="020B0503020204020204" pitchFamily="34" charset="0"/>
              </a:rPr>
              <a:t>	</a:t>
            </a:r>
            <a:endParaRPr lang="en-US" dirty="0"/>
          </a:p>
        </p:txBody>
      </p:sp>
      <p:sp>
        <p:nvSpPr>
          <p:cNvPr id="3" name="TextBox 2"/>
          <p:cNvSpPr txBox="1"/>
          <p:nvPr/>
        </p:nvSpPr>
        <p:spPr>
          <a:xfrm>
            <a:off x="1725769" y="764049"/>
            <a:ext cx="2524260" cy="523220"/>
          </a:xfrm>
          <a:prstGeom prst="rect">
            <a:avLst/>
          </a:prstGeom>
          <a:solidFill>
            <a:schemeClr val="accent2"/>
          </a:solidFill>
        </p:spPr>
        <p:txBody>
          <a:bodyPr wrap="square" rtlCol="0">
            <a:spAutoFit/>
          </a:bodyPr>
          <a:lstStyle/>
          <a:p>
            <a:pPr algn="just"/>
            <a:r>
              <a:rPr lang="en-US" sz="2800" b="1" dirty="0" smtClean="0">
                <a:latin typeface="Corbel" panose="020B0503020204020204" pitchFamily="34" charset="0"/>
              </a:rPr>
              <a:t>REDEFINITION</a:t>
            </a:r>
            <a:endParaRPr lang="en-US" sz="2800" b="1" dirty="0">
              <a:latin typeface="Corbel" panose="020B0503020204020204" pitchFamily="34" charset="0"/>
            </a:endParaRPr>
          </a:p>
        </p:txBody>
      </p:sp>
      <p:sp>
        <p:nvSpPr>
          <p:cNvPr id="2" name="TextBox 1"/>
          <p:cNvSpPr txBox="1"/>
          <p:nvPr/>
        </p:nvSpPr>
        <p:spPr>
          <a:xfrm>
            <a:off x="1725769" y="2047740"/>
            <a:ext cx="9581883" cy="2677656"/>
          </a:xfrm>
          <a:prstGeom prst="rect">
            <a:avLst/>
          </a:prstGeom>
          <a:noFill/>
        </p:spPr>
        <p:txBody>
          <a:bodyPr wrap="square" rtlCol="0">
            <a:spAutoFit/>
          </a:bodyPr>
          <a:lstStyle/>
          <a:p>
            <a:pPr algn="just"/>
            <a:r>
              <a:rPr lang="en-US" sz="2400" dirty="0" smtClean="0">
                <a:latin typeface="Corbel" panose="020B0503020204020204" pitchFamily="34" charset="0"/>
              </a:rPr>
              <a:t>	The </a:t>
            </a:r>
            <a:r>
              <a:rPr lang="en-US" sz="2400" dirty="0">
                <a:latin typeface="Corbel" panose="020B0503020204020204" pitchFamily="34" charset="0"/>
              </a:rPr>
              <a:t>students will be working in pairs in making a video tutorial that deals with graphing equation of a line in slope-intercept form with consideration on the use of </a:t>
            </a:r>
            <a:r>
              <a:rPr lang="en-US" sz="2400" dirty="0" err="1">
                <a:latin typeface="Corbel" panose="020B0503020204020204" pitchFamily="34" charset="0"/>
              </a:rPr>
              <a:t>Desmos</a:t>
            </a:r>
            <a:r>
              <a:rPr lang="en-US" sz="2400" dirty="0">
                <a:latin typeface="Corbel" panose="020B0503020204020204" pitchFamily="34" charset="0"/>
              </a:rPr>
              <a:t> Graphing Calculator.  They will have to create a story board that is to be shared and presented to the class for them to discuss and ask questions. Students’ output will be rated thru rubric.</a:t>
            </a:r>
          </a:p>
          <a:p>
            <a:pPr algn="just"/>
            <a:endParaRPr lang="en-US" sz="2400" dirty="0">
              <a:latin typeface="Corbel" panose="020B0503020204020204" pitchFamily="34" charset="0"/>
            </a:endParaRPr>
          </a:p>
        </p:txBody>
      </p:sp>
    </p:spTree>
    <p:extLst>
      <p:ext uri="{BB962C8B-B14F-4D97-AF65-F5344CB8AC3E}">
        <p14:creationId xmlns:p14="http://schemas.microsoft.com/office/powerpoint/2010/main" val="3858161409"/>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Wisp">
  <a:themeElements>
    <a:clrScheme name="Wisp">
      <a:dk1>
        <a:sysClr val="windowText" lastClr="000000"/>
      </a:dk1>
      <a:lt1>
        <a:sysClr val="window" lastClr="FFFFFF"/>
      </a:lt1>
      <a:dk2>
        <a:srgbClr val="2E5369"/>
      </a:dk2>
      <a:lt2>
        <a:srgbClr val="CFE2E7"/>
      </a:lt2>
      <a:accent1>
        <a:srgbClr val="353535"/>
      </a:accent1>
      <a:accent2>
        <a:srgbClr val="31B4E6"/>
      </a:accent2>
      <a:accent3>
        <a:srgbClr val="265991"/>
      </a:accent3>
      <a:accent4>
        <a:srgbClr val="7E40CC"/>
      </a:accent4>
      <a:accent5>
        <a:srgbClr val="B927E9"/>
      </a:accent5>
      <a:accent6>
        <a:srgbClr val="E833BF"/>
      </a:accent6>
      <a:hlink>
        <a:srgbClr val="2DA0F1"/>
      </a:hlink>
      <a:folHlink>
        <a:srgbClr val="7ED1E6"/>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4F34B87B-9C7A-41AE-A6CB-48536223DFFD}"/>
    </a:ext>
  </a:extLst>
</a:theme>
</file>

<file path=docProps/app.xml><?xml version="1.0" encoding="utf-8"?>
<Properties xmlns="http://schemas.openxmlformats.org/officeDocument/2006/extended-properties" xmlns:vt="http://schemas.openxmlformats.org/officeDocument/2006/docPropsVTypes">
  <Template>Wisp</Template>
  <TotalTime>15</TotalTime>
  <Words>209</Words>
  <Application>Microsoft Office PowerPoint</Application>
  <PresentationFormat>Widescreen</PresentationFormat>
  <Paragraphs>44</Paragraphs>
  <Slides>16</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16</vt:i4>
      </vt:variant>
    </vt:vector>
  </HeadingPairs>
  <TitlesOfParts>
    <vt:vector size="23" baseType="lpstr">
      <vt:lpstr>Arial</vt:lpstr>
      <vt:lpstr>Calibri</vt:lpstr>
      <vt:lpstr>Century Gothic</vt:lpstr>
      <vt:lpstr>Corbel</vt:lpstr>
      <vt:lpstr>Times New Roman</vt:lpstr>
      <vt:lpstr>Wingdings 3</vt:lpstr>
      <vt:lpstr>Wisp</vt:lpstr>
      <vt:lpstr>SAMR MODEL</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SAMR MODEL</dc:title>
  <dc:creator>Windows User</dc:creator>
  <cp:lastModifiedBy>Windows User</cp:lastModifiedBy>
  <cp:revision>2</cp:revision>
  <dcterms:created xsi:type="dcterms:W3CDTF">2018-05-23T23:32:24Z</dcterms:created>
  <dcterms:modified xsi:type="dcterms:W3CDTF">2018-05-23T23:47:40Z</dcterms:modified>
</cp:coreProperties>
</file>