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5/24/2018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2" y="1587320"/>
            <a:ext cx="8915399" cy="2262781"/>
          </a:xfrm>
        </p:spPr>
        <p:txBody>
          <a:bodyPr>
            <a:noAutofit/>
          </a:bodyPr>
          <a:lstStyle/>
          <a:p>
            <a:pPr marL="0" marR="0" algn="ctr">
              <a:lnSpc>
                <a:spcPct val="107000"/>
              </a:lnSpc>
              <a:spcBef>
                <a:spcPts val="0"/>
              </a:spcBef>
              <a:spcAft>
                <a:spcPts val="800"/>
              </a:spcAft>
            </a:pPr>
            <a:r>
              <a:rPr lang="en-US" sz="8800" b="1" dirty="0">
                <a:latin typeface="Calibri" panose="020F0502020204030204" pitchFamily="34" charset="0"/>
                <a:ea typeface="Calibri" panose="020F0502020204030204" pitchFamily="34" charset="0"/>
                <a:cs typeface="Times New Roman" panose="02020603050405020304" pitchFamily="18" charset="0"/>
              </a:rPr>
              <a:t>ASSURE </a:t>
            </a:r>
            <a:r>
              <a:rPr lang="en-US" sz="8800" b="1" dirty="0" smtClean="0">
                <a:latin typeface="Calibri" panose="020F0502020204030204" pitchFamily="34" charset="0"/>
                <a:ea typeface="Calibri" panose="020F0502020204030204" pitchFamily="34" charset="0"/>
                <a:cs typeface="Times New Roman" panose="02020603050405020304" pitchFamily="18" charset="0"/>
              </a:rPr>
              <a:t>MODEL</a:t>
            </a:r>
            <a:endParaRPr lang="en-US" sz="8800" dirty="0"/>
          </a:p>
        </p:txBody>
      </p:sp>
      <p:sp>
        <p:nvSpPr>
          <p:cNvPr id="3" name="Subtitle 2"/>
          <p:cNvSpPr>
            <a:spLocks noGrp="1"/>
          </p:cNvSpPr>
          <p:nvPr>
            <p:ph type="subTitle" idx="1"/>
          </p:nvPr>
        </p:nvSpPr>
        <p:spPr>
          <a:xfrm>
            <a:off x="2589212" y="3605402"/>
            <a:ext cx="8915399" cy="1126283"/>
          </a:xfrm>
        </p:spPr>
        <p:txBody>
          <a:bodyPr>
            <a:normAutofit/>
          </a:bodyPr>
          <a:lstStyle/>
          <a:p>
            <a:pPr algn="ctr"/>
            <a:r>
              <a:rPr lang="en-US" sz="4000" b="1" dirty="0">
                <a:latin typeface="Calibri" panose="020F0502020204030204" pitchFamily="34" charset="0"/>
                <a:ea typeface="Calibri" panose="020F0502020204030204" pitchFamily="34" charset="0"/>
                <a:cs typeface="Times New Roman" panose="02020603050405020304" pitchFamily="18" charset="0"/>
              </a:rPr>
              <a:t>LESSON PLAN</a:t>
            </a:r>
            <a:endParaRPr lang="en-US" sz="4000" dirty="0"/>
          </a:p>
        </p:txBody>
      </p:sp>
    </p:spTree>
    <p:extLst>
      <p:ext uri="{BB962C8B-B14F-4D97-AF65-F5344CB8AC3E}">
        <p14:creationId xmlns:p14="http://schemas.microsoft.com/office/powerpoint/2010/main" val="3085314671"/>
      </p:ext>
    </p:ext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4101" y="2472743"/>
            <a:ext cx="9852337" cy="2585323"/>
          </a:xfrm>
          <a:prstGeom prst="rect">
            <a:avLst/>
          </a:prstGeom>
          <a:noFill/>
        </p:spPr>
        <p:txBody>
          <a:bodyPr wrap="square" rtlCol="0">
            <a:spAutoFit/>
          </a:bodyPr>
          <a:lstStyle/>
          <a:p>
            <a:r>
              <a:rPr lang="en-US" sz="3600" b="1" dirty="0">
                <a:latin typeface="Corbel" panose="020B0503020204020204" pitchFamily="34" charset="0"/>
              </a:rPr>
              <a:t>Lesson Title:		</a:t>
            </a:r>
            <a:r>
              <a:rPr lang="en-US" sz="3600" b="1" dirty="0" smtClean="0">
                <a:latin typeface="Corbel" panose="020B0503020204020204" pitchFamily="34" charset="0"/>
              </a:rPr>
              <a:t>	Graphing </a:t>
            </a:r>
            <a:r>
              <a:rPr lang="en-US" sz="3600" b="1" dirty="0">
                <a:latin typeface="Corbel" panose="020B0503020204020204" pitchFamily="34" charset="0"/>
              </a:rPr>
              <a:t>Equation of a Line: </a:t>
            </a:r>
            <a:r>
              <a:rPr lang="en-US" sz="3600" b="1" dirty="0" smtClean="0">
                <a:latin typeface="Corbel" panose="020B0503020204020204" pitchFamily="34" charset="0"/>
              </a:rPr>
              <a:t>									Slope-Intercept </a:t>
            </a:r>
            <a:r>
              <a:rPr lang="en-US" sz="3600" b="1" dirty="0">
                <a:latin typeface="Corbel" panose="020B0503020204020204" pitchFamily="34" charset="0"/>
              </a:rPr>
              <a:t>Form</a:t>
            </a:r>
            <a:endParaRPr lang="en-US" sz="3600" dirty="0">
              <a:latin typeface="Corbel" panose="020B0503020204020204" pitchFamily="34" charset="0"/>
            </a:endParaRPr>
          </a:p>
          <a:p>
            <a:r>
              <a:rPr lang="en-US" sz="3600" b="1" dirty="0">
                <a:latin typeface="Corbel" panose="020B0503020204020204" pitchFamily="34" charset="0"/>
              </a:rPr>
              <a:t>Grade:			</a:t>
            </a:r>
            <a:r>
              <a:rPr lang="en-US" sz="3600" b="1" dirty="0" smtClean="0">
                <a:latin typeface="Corbel" panose="020B0503020204020204" pitchFamily="34" charset="0"/>
              </a:rPr>
              <a:t>			Grade </a:t>
            </a:r>
            <a:r>
              <a:rPr lang="en-US" sz="3600" b="1" dirty="0">
                <a:latin typeface="Corbel" panose="020B0503020204020204" pitchFamily="34" charset="0"/>
              </a:rPr>
              <a:t>8</a:t>
            </a:r>
            <a:endParaRPr lang="en-US" sz="3600" dirty="0">
              <a:latin typeface="Corbel" panose="020B0503020204020204" pitchFamily="34" charset="0"/>
            </a:endParaRPr>
          </a:p>
          <a:p>
            <a:r>
              <a:rPr lang="en-US" sz="3600" b="1" dirty="0">
                <a:latin typeface="Corbel" panose="020B0503020204020204" pitchFamily="34" charset="0"/>
              </a:rPr>
              <a:t>Lesson Length: 	</a:t>
            </a:r>
            <a:r>
              <a:rPr lang="en-US" sz="3600" b="1" dirty="0" smtClean="0">
                <a:latin typeface="Corbel" panose="020B0503020204020204" pitchFamily="34" charset="0"/>
              </a:rPr>
              <a:t>	90 </a:t>
            </a:r>
            <a:r>
              <a:rPr lang="en-US" sz="3600" b="1" dirty="0">
                <a:latin typeface="Corbel" panose="020B0503020204020204" pitchFamily="34" charset="0"/>
              </a:rPr>
              <a:t>minutes</a:t>
            </a:r>
            <a:endParaRPr lang="en-US" sz="3600" dirty="0">
              <a:latin typeface="Corbel" panose="020B0503020204020204" pitchFamily="34" charset="0"/>
            </a:endParaRPr>
          </a:p>
          <a:p>
            <a:endParaRPr lang="en-US" dirty="0"/>
          </a:p>
        </p:txBody>
      </p:sp>
    </p:spTree>
    <p:extLst>
      <p:ext uri="{BB962C8B-B14F-4D97-AF65-F5344CB8AC3E}">
        <p14:creationId xmlns:p14="http://schemas.microsoft.com/office/powerpoint/2010/main" val="3269354799"/>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248" y="1648496"/>
            <a:ext cx="10680364" cy="4262726"/>
          </a:xfrm>
        </p:spPr>
        <p:txBody>
          <a:bodyPr>
            <a:normAutofit fontScale="85000" lnSpcReduction="20000"/>
          </a:bodyPr>
          <a:lstStyle/>
          <a:p>
            <a:pPr marL="0" indent="0">
              <a:buNone/>
            </a:pPr>
            <a:r>
              <a:rPr lang="en-US" sz="3100" b="1" dirty="0"/>
              <a:t>Learning Styles</a:t>
            </a:r>
          </a:p>
          <a:p>
            <a:pPr algn="just"/>
            <a:r>
              <a:rPr lang="en-US" sz="3100" dirty="0">
                <a:solidFill>
                  <a:schemeClr val="tx1"/>
                </a:solidFill>
                <a:latin typeface="Corbel" panose="020B0503020204020204" pitchFamily="34" charset="0"/>
              </a:rPr>
              <a:t>Students comes from a variety of economic and social backgrounds and their learning styles vary from: auditory, visual, tactile and kinesthetic. However, some students have difficulty maintaining focus during class. In order to overcome this issue, lesson must accommodate the students’ attention span and also to facilitate their individualized preferred needs</a:t>
            </a:r>
            <a:r>
              <a:rPr lang="en-US" sz="3100" dirty="0" smtClean="0">
                <a:solidFill>
                  <a:schemeClr val="tx1"/>
                </a:solidFill>
                <a:latin typeface="Corbel" panose="020B0503020204020204" pitchFamily="34" charset="0"/>
              </a:rPr>
              <a:t>.</a:t>
            </a:r>
          </a:p>
          <a:p>
            <a:pPr marL="0" indent="0" algn="just">
              <a:buNone/>
            </a:pPr>
            <a:endParaRPr lang="en-US" sz="3100" dirty="0">
              <a:latin typeface="Corbel" panose="020B0503020204020204" pitchFamily="34" charset="0"/>
            </a:endParaRPr>
          </a:p>
          <a:p>
            <a:pPr marL="0" indent="0" algn="just">
              <a:buNone/>
            </a:pPr>
            <a:r>
              <a:rPr lang="en-US" sz="3100" b="1" dirty="0"/>
              <a:t>Entry Skills</a:t>
            </a:r>
          </a:p>
          <a:p>
            <a:pPr algn="just"/>
            <a:r>
              <a:rPr lang="en-US" sz="3100" dirty="0">
                <a:solidFill>
                  <a:schemeClr val="tx1"/>
                </a:solidFill>
                <a:latin typeface="Corbel" panose="020B0503020204020204" pitchFamily="34" charset="0"/>
              </a:rPr>
              <a:t>Students already knows the basic concepts of slope and intercepts of a line; however they cannot carry out the task in graphing an equation of a line in slope-intercept form.</a:t>
            </a:r>
          </a:p>
          <a:p>
            <a:pPr marL="0" indent="0">
              <a:buNone/>
            </a:pPr>
            <a:endParaRPr lang="en-US" dirty="0"/>
          </a:p>
        </p:txBody>
      </p:sp>
      <p:sp>
        <p:nvSpPr>
          <p:cNvPr id="4" name="TextBox 3"/>
          <p:cNvSpPr txBox="1"/>
          <p:nvPr/>
        </p:nvSpPr>
        <p:spPr>
          <a:xfrm>
            <a:off x="1712891" y="708337"/>
            <a:ext cx="5847008" cy="584775"/>
          </a:xfrm>
          <a:prstGeom prst="rect">
            <a:avLst/>
          </a:prstGeom>
          <a:solidFill>
            <a:schemeClr val="accent2"/>
          </a:solidFill>
        </p:spPr>
        <p:txBody>
          <a:bodyPr wrap="square" rtlCol="0">
            <a:spAutoFit/>
          </a:bodyPr>
          <a:lstStyle/>
          <a:p>
            <a:r>
              <a:rPr lang="en-US" sz="3200" b="1" dirty="0"/>
              <a:t>LEARNERS </a:t>
            </a:r>
            <a:r>
              <a:rPr lang="en-US" sz="3200" b="1" dirty="0" smtClean="0"/>
              <a:t>CHARACTERISTICS</a:t>
            </a:r>
            <a:endParaRPr lang="en-US" sz="3200" dirty="0"/>
          </a:p>
        </p:txBody>
      </p:sp>
    </p:spTree>
    <p:extLst>
      <p:ext uri="{BB962C8B-B14F-4D97-AF65-F5344CB8AC3E}">
        <p14:creationId xmlns:p14="http://schemas.microsoft.com/office/powerpoint/2010/main" val="3711939267"/>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5847008" cy="584775"/>
          </a:xfrm>
          <a:prstGeom prst="rect">
            <a:avLst/>
          </a:prstGeom>
          <a:solidFill>
            <a:schemeClr val="accent2"/>
          </a:solidFill>
        </p:spPr>
        <p:txBody>
          <a:bodyPr wrap="square" rtlCol="0">
            <a:spAutoFit/>
          </a:bodyPr>
          <a:lstStyle/>
          <a:p>
            <a:r>
              <a:rPr lang="en-US" sz="3200" b="1" dirty="0" smtClean="0"/>
              <a:t>STATE OBJECTIVES</a:t>
            </a:r>
            <a:endParaRPr lang="en-US" sz="3200" dirty="0"/>
          </a:p>
        </p:txBody>
      </p:sp>
      <p:sp>
        <p:nvSpPr>
          <p:cNvPr id="5" name="TextBox 4"/>
          <p:cNvSpPr txBox="1"/>
          <p:nvPr/>
        </p:nvSpPr>
        <p:spPr>
          <a:xfrm>
            <a:off x="1493949" y="2009104"/>
            <a:ext cx="9530366" cy="3816429"/>
          </a:xfrm>
          <a:prstGeom prst="rect">
            <a:avLst/>
          </a:prstGeom>
          <a:noFill/>
        </p:spPr>
        <p:txBody>
          <a:bodyPr wrap="square" rtlCol="0">
            <a:spAutoFit/>
          </a:bodyPr>
          <a:lstStyle/>
          <a:p>
            <a:pPr algn="just"/>
            <a:r>
              <a:rPr lang="en-US" sz="2800" dirty="0" smtClean="0">
                <a:latin typeface="Corbel" panose="020B0503020204020204" pitchFamily="34" charset="0"/>
              </a:rPr>
              <a:t>At </a:t>
            </a:r>
            <a:r>
              <a:rPr lang="en-US" sz="2800" dirty="0">
                <a:latin typeface="Corbel" panose="020B0503020204020204" pitchFamily="34" charset="0"/>
              </a:rPr>
              <a:t>the end of the lesson, students should be able to:</a:t>
            </a:r>
          </a:p>
          <a:p>
            <a:pPr marL="285750" lvl="0" indent="-285750" algn="just">
              <a:buFont typeface="Arial" panose="020B0604020202020204" pitchFamily="34" charset="0"/>
              <a:buChar char="•"/>
            </a:pPr>
            <a:r>
              <a:rPr lang="en-US" sz="2800" dirty="0">
                <a:latin typeface="Corbel" panose="020B0503020204020204" pitchFamily="34" charset="0"/>
              </a:rPr>
              <a:t>Demonstrate understanding on slope-intercept form of the equation of a line</a:t>
            </a:r>
          </a:p>
          <a:p>
            <a:pPr marL="285750" lvl="0" indent="-285750" algn="just">
              <a:buFont typeface="Arial" panose="020B0604020202020204" pitchFamily="34" charset="0"/>
              <a:buChar char="•"/>
            </a:pPr>
            <a:r>
              <a:rPr lang="en-US" sz="2800" dirty="0">
                <a:latin typeface="Corbel" panose="020B0503020204020204" pitchFamily="34" charset="0"/>
              </a:rPr>
              <a:t>Restrict, reposition, and rotate lines with the slope-intercept form using the </a:t>
            </a:r>
            <a:r>
              <a:rPr lang="en-US" sz="2800" dirty="0" err="1">
                <a:latin typeface="Corbel" panose="020B0503020204020204" pitchFamily="34" charset="0"/>
              </a:rPr>
              <a:t>Desmos</a:t>
            </a:r>
            <a:r>
              <a:rPr lang="en-US" sz="2800" dirty="0">
                <a:latin typeface="Corbel" panose="020B0503020204020204" pitchFamily="34" charset="0"/>
              </a:rPr>
              <a:t> Graphing Calculator and </a:t>
            </a:r>
            <a:r>
              <a:rPr lang="en-US" sz="2800" dirty="0" err="1">
                <a:latin typeface="Corbel" panose="020B0503020204020204" pitchFamily="34" charset="0"/>
              </a:rPr>
              <a:t>Marbleslides</a:t>
            </a:r>
            <a:r>
              <a:rPr lang="en-US" sz="2800" dirty="0">
                <a:latin typeface="Corbel" panose="020B0503020204020204" pitchFamily="34" charset="0"/>
              </a:rPr>
              <a:t>: Lines</a:t>
            </a:r>
          </a:p>
          <a:p>
            <a:pPr marL="285750" lvl="0" indent="-285750" algn="just">
              <a:buFont typeface="Arial" panose="020B0604020202020204" pitchFamily="34" charset="0"/>
              <a:buChar char="•"/>
            </a:pPr>
            <a:r>
              <a:rPr lang="en-US" sz="2800" dirty="0">
                <a:latin typeface="Corbel" panose="020B0503020204020204" pitchFamily="34" charset="0"/>
              </a:rPr>
              <a:t>Develop accuracy and teamwork in making tutorial video about graphing linear equations in slope-intercept form</a:t>
            </a:r>
          </a:p>
          <a:p>
            <a:pPr algn="just"/>
            <a:endParaRPr lang="en-US" dirty="0"/>
          </a:p>
        </p:txBody>
      </p:sp>
    </p:spTree>
    <p:extLst>
      <p:ext uri="{BB962C8B-B14F-4D97-AF65-F5344CB8AC3E}">
        <p14:creationId xmlns:p14="http://schemas.microsoft.com/office/powerpoint/2010/main" val="2453330797"/>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5653824" cy="584775"/>
          </a:xfrm>
          <a:prstGeom prst="rect">
            <a:avLst/>
          </a:prstGeom>
          <a:solidFill>
            <a:schemeClr val="accent2"/>
          </a:solidFill>
        </p:spPr>
        <p:txBody>
          <a:bodyPr wrap="square" rtlCol="0">
            <a:spAutoFit/>
          </a:bodyPr>
          <a:lstStyle/>
          <a:p>
            <a:r>
              <a:rPr lang="en-US" sz="3200" b="1" dirty="0" smtClean="0"/>
              <a:t>SELECT AND UTILIZE METHOD</a:t>
            </a:r>
            <a:endParaRPr lang="en-US" sz="3200" dirty="0"/>
          </a:p>
        </p:txBody>
      </p:sp>
      <p:sp>
        <p:nvSpPr>
          <p:cNvPr id="5" name="TextBox 4"/>
          <p:cNvSpPr txBox="1"/>
          <p:nvPr/>
        </p:nvSpPr>
        <p:spPr>
          <a:xfrm>
            <a:off x="1455313" y="1687354"/>
            <a:ext cx="9530366" cy="5170646"/>
          </a:xfrm>
          <a:prstGeom prst="rect">
            <a:avLst/>
          </a:prstGeom>
          <a:noFill/>
        </p:spPr>
        <p:txBody>
          <a:bodyPr wrap="square" rtlCol="0">
            <a:spAutoFit/>
          </a:bodyPr>
          <a:lstStyle/>
          <a:p>
            <a:pPr marL="457200" lvl="0" indent="-457200" algn="just">
              <a:buFont typeface="Arial" panose="020B0604020202020204" pitchFamily="34" charset="0"/>
              <a:buChar char="•"/>
            </a:pPr>
            <a:r>
              <a:rPr lang="en-US" sz="2600" b="1" dirty="0">
                <a:latin typeface="Corbel" panose="020B0503020204020204" pitchFamily="34" charset="0"/>
              </a:rPr>
              <a:t>The Inquiry-based Strategy.</a:t>
            </a:r>
            <a:r>
              <a:rPr lang="en-US" sz="2600" dirty="0">
                <a:latin typeface="Corbel" panose="020B0503020204020204" pitchFamily="34" charset="0"/>
              </a:rPr>
              <a:t> This allows students manipulating linear functions in the form of y=</a:t>
            </a:r>
            <a:r>
              <a:rPr lang="en-US" sz="2600" dirty="0" err="1">
                <a:latin typeface="Corbel" panose="020B0503020204020204" pitchFamily="34" charset="0"/>
              </a:rPr>
              <a:t>mx+b</a:t>
            </a:r>
            <a:r>
              <a:rPr lang="en-US" sz="2600" dirty="0">
                <a:latin typeface="Corbel" panose="020B0503020204020204" pitchFamily="34" charset="0"/>
              </a:rPr>
              <a:t> and restricting slopes and y-intercepts to make inferences on how the graph is affected. Changing any or all of the parameters will make the linear equation translate, reflect, or shift. This lesson has students virtually manipulate values in an equation and see the effects happen instantly.</a:t>
            </a:r>
          </a:p>
          <a:p>
            <a:pPr algn="just"/>
            <a:r>
              <a:rPr lang="en-US" sz="2600" dirty="0">
                <a:latin typeface="Corbel" panose="020B0503020204020204" pitchFamily="34" charset="0"/>
              </a:rPr>
              <a:t> </a:t>
            </a:r>
          </a:p>
          <a:p>
            <a:pPr marL="457200" lvl="0" indent="-457200" algn="just">
              <a:buFont typeface="Arial" panose="020B0604020202020204" pitchFamily="34" charset="0"/>
              <a:buChar char="•"/>
            </a:pPr>
            <a:r>
              <a:rPr lang="en-US" sz="2600" b="1" dirty="0">
                <a:latin typeface="Corbel" panose="020B0503020204020204" pitchFamily="34" charset="0"/>
              </a:rPr>
              <a:t>Cooperative </a:t>
            </a:r>
            <a:r>
              <a:rPr lang="en-US" sz="2600" b="1" dirty="0" smtClean="0">
                <a:latin typeface="Corbel" panose="020B0503020204020204" pitchFamily="34" charset="0"/>
              </a:rPr>
              <a:t>Learning.</a:t>
            </a:r>
            <a:r>
              <a:rPr lang="en-US" sz="2600" dirty="0">
                <a:latin typeface="Corbel" panose="020B0503020204020204" pitchFamily="34" charset="0"/>
              </a:rPr>
              <a:t> </a:t>
            </a:r>
            <a:r>
              <a:rPr lang="en-US" sz="2600" dirty="0" smtClean="0">
                <a:latin typeface="Corbel" panose="020B0503020204020204" pitchFamily="34" charset="0"/>
              </a:rPr>
              <a:t>This </a:t>
            </a:r>
            <a:r>
              <a:rPr lang="en-US" sz="2600" dirty="0">
                <a:latin typeface="Corbel" panose="020B0503020204020204" pitchFamily="34" charset="0"/>
              </a:rPr>
              <a:t>makes students work interdependently for every activities involving discovering concepts on graphing linear equation in slope-intercept form.</a:t>
            </a:r>
          </a:p>
          <a:p>
            <a:pPr algn="just"/>
            <a:r>
              <a:rPr lang="en-US" sz="2600" dirty="0">
                <a:latin typeface="Corbel" panose="020B0503020204020204" pitchFamily="34" charset="0"/>
              </a:rPr>
              <a:t> </a:t>
            </a:r>
          </a:p>
          <a:p>
            <a:pPr algn="just"/>
            <a:endParaRPr lang="en-US" dirty="0"/>
          </a:p>
        </p:txBody>
      </p:sp>
    </p:spTree>
    <p:extLst>
      <p:ext uri="{BB962C8B-B14F-4D97-AF65-F5344CB8AC3E}">
        <p14:creationId xmlns:p14="http://schemas.microsoft.com/office/powerpoint/2010/main" val="2650460310"/>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0" y="708337"/>
            <a:ext cx="8525814" cy="584775"/>
          </a:xfrm>
          <a:prstGeom prst="rect">
            <a:avLst/>
          </a:prstGeom>
          <a:solidFill>
            <a:schemeClr val="accent2"/>
          </a:solidFill>
        </p:spPr>
        <p:txBody>
          <a:bodyPr wrap="square" rtlCol="0">
            <a:spAutoFit/>
          </a:bodyPr>
          <a:lstStyle/>
          <a:p>
            <a:r>
              <a:rPr lang="en-US" sz="3200" b="1" dirty="0" smtClean="0"/>
              <a:t>SELECT AND UTILIZE MEDIA AND MATERIALS</a:t>
            </a:r>
            <a:endParaRPr lang="en-US" sz="3200" dirty="0"/>
          </a:p>
        </p:txBody>
      </p:sp>
      <p:sp>
        <p:nvSpPr>
          <p:cNvPr id="5" name="TextBox 4"/>
          <p:cNvSpPr txBox="1"/>
          <p:nvPr/>
        </p:nvSpPr>
        <p:spPr>
          <a:xfrm>
            <a:off x="1455313" y="1687354"/>
            <a:ext cx="9530366" cy="5078313"/>
          </a:xfrm>
          <a:prstGeom prst="rect">
            <a:avLst/>
          </a:prstGeom>
          <a:noFill/>
        </p:spPr>
        <p:txBody>
          <a:bodyPr wrap="square" rtlCol="0">
            <a:spAutoFit/>
          </a:bodyPr>
          <a:lstStyle/>
          <a:p>
            <a:pPr marL="457200" lvl="0" indent="-457200" algn="just">
              <a:buFont typeface="Arial" panose="020B0604020202020204" pitchFamily="34" charset="0"/>
              <a:buChar char="•"/>
            </a:pPr>
            <a:r>
              <a:rPr lang="en-US" sz="2800" b="1" dirty="0" err="1">
                <a:latin typeface="Corbel" panose="020B0503020204020204" pitchFamily="34" charset="0"/>
              </a:rPr>
              <a:t>WebQuest</a:t>
            </a:r>
            <a:r>
              <a:rPr lang="en-US" sz="2800" b="1" dirty="0">
                <a:latin typeface="Corbel" panose="020B0503020204020204" pitchFamily="34" charset="0"/>
              </a:rPr>
              <a:t> Activities.</a:t>
            </a:r>
            <a:r>
              <a:rPr lang="en-US" sz="2800" dirty="0">
                <a:latin typeface="Corbel" panose="020B0503020204020204" pitchFamily="34" charset="0"/>
              </a:rPr>
              <a:t> Activities from website—</a:t>
            </a:r>
            <a:r>
              <a:rPr lang="en-US" sz="2800" dirty="0" err="1">
                <a:latin typeface="Corbel" panose="020B0503020204020204" pitchFamily="34" charset="0"/>
              </a:rPr>
              <a:t>Desmos</a:t>
            </a:r>
            <a:r>
              <a:rPr lang="en-US" sz="2800" dirty="0">
                <a:latin typeface="Corbel" panose="020B0503020204020204" pitchFamily="34" charset="0"/>
              </a:rPr>
              <a:t> Lab that contains </a:t>
            </a:r>
            <a:r>
              <a:rPr lang="en-US" sz="2800" dirty="0" err="1">
                <a:latin typeface="Corbel" panose="020B0503020204020204" pitchFamily="34" charset="0"/>
              </a:rPr>
              <a:t>Desmos</a:t>
            </a:r>
            <a:r>
              <a:rPr lang="en-US" sz="2800" dirty="0">
                <a:latin typeface="Corbel" panose="020B0503020204020204" pitchFamily="34" charset="0"/>
              </a:rPr>
              <a:t> Online Graphing Calculator and an Interactive Games—</a:t>
            </a:r>
            <a:r>
              <a:rPr lang="en-US" sz="2800" dirty="0" err="1">
                <a:latin typeface="Corbel" panose="020B0503020204020204" pitchFamily="34" charset="0"/>
              </a:rPr>
              <a:t>Mathslides</a:t>
            </a:r>
            <a:r>
              <a:rPr lang="en-US" sz="2800" dirty="0">
                <a:latin typeface="Corbel" panose="020B0503020204020204" pitchFamily="34" charset="0"/>
              </a:rPr>
              <a:t>: Lines pertaining to topic will be used to facilitate class discussion. </a:t>
            </a:r>
          </a:p>
          <a:p>
            <a:pPr algn="just"/>
            <a:r>
              <a:rPr lang="en-US" sz="2800" dirty="0">
                <a:latin typeface="Corbel" panose="020B0503020204020204" pitchFamily="34" charset="0"/>
              </a:rPr>
              <a:t> </a:t>
            </a:r>
          </a:p>
          <a:p>
            <a:pPr marL="457200" lvl="0" indent="-457200" algn="just">
              <a:buFont typeface="Arial" panose="020B0604020202020204" pitchFamily="34" charset="0"/>
              <a:buChar char="•"/>
            </a:pPr>
            <a:r>
              <a:rPr lang="en-US" sz="2800" b="1" dirty="0">
                <a:latin typeface="Corbel" panose="020B0503020204020204" pitchFamily="34" charset="0"/>
              </a:rPr>
              <a:t>Interactive PowerPoint</a:t>
            </a:r>
            <a:r>
              <a:rPr lang="en-US" sz="2800" dirty="0">
                <a:latin typeface="Corbel" panose="020B0503020204020204" pitchFamily="34" charset="0"/>
              </a:rPr>
              <a:t> will be used to present to students series of graphs of linear equations</a:t>
            </a:r>
          </a:p>
          <a:p>
            <a:pPr algn="just"/>
            <a:r>
              <a:rPr lang="en-US" sz="2800" b="1" dirty="0">
                <a:latin typeface="Corbel" panose="020B0503020204020204" pitchFamily="34" charset="0"/>
              </a:rPr>
              <a:t> </a:t>
            </a:r>
            <a:endParaRPr lang="en-US" sz="2800" dirty="0">
              <a:latin typeface="Corbel" panose="020B0503020204020204" pitchFamily="34" charset="0"/>
            </a:endParaRPr>
          </a:p>
          <a:p>
            <a:pPr marL="457200" lvl="0" indent="-457200" algn="just">
              <a:buFont typeface="Arial" panose="020B0604020202020204" pitchFamily="34" charset="0"/>
              <a:buChar char="•"/>
            </a:pPr>
            <a:r>
              <a:rPr lang="en-US" sz="2800" b="1" dirty="0">
                <a:latin typeface="Corbel" panose="020B0503020204020204" pitchFamily="34" charset="0"/>
              </a:rPr>
              <a:t>LCD Projector</a:t>
            </a:r>
            <a:r>
              <a:rPr lang="en-US" sz="2800" dirty="0">
                <a:latin typeface="Corbel" panose="020B0503020204020204" pitchFamily="34" charset="0"/>
              </a:rPr>
              <a:t> will be used to allow students see the interactive PowerPoint activity</a:t>
            </a:r>
          </a:p>
          <a:p>
            <a:pPr algn="just"/>
            <a:r>
              <a:rPr lang="en-US" sz="2600" dirty="0">
                <a:latin typeface="Corbel" panose="020B0503020204020204" pitchFamily="34" charset="0"/>
              </a:rPr>
              <a:t> </a:t>
            </a:r>
          </a:p>
          <a:p>
            <a:pPr algn="just"/>
            <a:endParaRPr lang="en-US" dirty="0"/>
          </a:p>
        </p:txBody>
      </p:sp>
    </p:spTree>
    <p:extLst>
      <p:ext uri="{BB962C8B-B14F-4D97-AF65-F5344CB8AC3E}">
        <p14:creationId xmlns:p14="http://schemas.microsoft.com/office/powerpoint/2010/main" val="3572470302"/>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0" y="708337"/>
            <a:ext cx="8525814" cy="584775"/>
          </a:xfrm>
          <a:prstGeom prst="rect">
            <a:avLst/>
          </a:prstGeom>
          <a:solidFill>
            <a:schemeClr val="accent2"/>
          </a:solidFill>
        </p:spPr>
        <p:txBody>
          <a:bodyPr wrap="square" rtlCol="0">
            <a:spAutoFit/>
          </a:bodyPr>
          <a:lstStyle/>
          <a:p>
            <a:r>
              <a:rPr lang="en-US" sz="3200" b="1" dirty="0" smtClean="0"/>
              <a:t>SELECT AND UTILIZE MEDIA AND MATERIALS</a:t>
            </a:r>
            <a:endParaRPr lang="en-US" sz="3200" dirty="0"/>
          </a:p>
        </p:txBody>
      </p:sp>
      <p:sp>
        <p:nvSpPr>
          <p:cNvPr id="5" name="TextBox 4"/>
          <p:cNvSpPr txBox="1"/>
          <p:nvPr/>
        </p:nvSpPr>
        <p:spPr>
          <a:xfrm>
            <a:off x="1416676" y="1932052"/>
            <a:ext cx="9530366" cy="3785652"/>
          </a:xfrm>
          <a:prstGeom prst="rect">
            <a:avLst/>
          </a:prstGeom>
          <a:noFill/>
        </p:spPr>
        <p:txBody>
          <a:bodyPr wrap="square" rtlCol="0">
            <a:spAutoFit/>
          </a:bodyPr>
          <a:lstStyle/>
          <a:p>
            <a:pPr marL="457200" lvl="0" indent="-457200" algn="just">
              <a:buFont typeface="Arial" panose="020B0604020202020204" pitchFamily="34" charset="0"/>
              <a:buChar char="•"/>
            </a:pPr>
            <a:r>
              <a:rPr lang="en-US" sz="2800" b="1" dirty="0">
                <a:latin typeface="Corbel" panose="020B0503020204020204" pitchFamily="34" charset="0"/>
              </a:rPr>
              <a:t>Interactive Worksheets </a:t>
            </a:r>
            <a:r>
              <a:rPr lang="en-US" sz="2800" dirty="0">
                <a:latin typeface="Corbel" panose="020B0503020204020204" pitchFamily="34" charset="0"/>
              </a:rPr>
              <a:t>downloaded from the math educational website Khan Academy that relates to basic concepts of equations of lines</a:t>
            </a:r>
          </a:p>
          <a:p>
            <a:pPr algn="just"/>
            <a:endParaRPr lang="en-US" sz="2800" dirty="0">
              <a:latin typeface="Corbel" panose="020B0503020204020204" pitchFamily="34" charset="0"/>
            </a:endParaRPr>
          </a:p>
          <a:p>
            <a:pPr marL="457200" lvl="0" indent="-457200" algn="just">
              <a:buFont typeface="Arial" panose="020B0604020202020204" pitchFamily="34" charset="0"/>
              <a:buChar char="•"/>
            </a:pPr>
            <a:r>
              <a:rPr lang="en-US" sz="2800" b="1" dirty="0">
                <a:latin typeface="Corbel" panose="020B0503020204020204" pitchFamily="34" charset="0"/>
              </a:rPr>
              <a:t>Speakers</a:t>
            </a:r>
            <a:r>
              <a:rPr lang="en-US" sz="2800" dirty="0">
                <a:latin typeface="Corbel" panose="020B0503020204020204" pitchFamily="34" charset="0"/>
              </a:rPr>
              <a:t> will be used as audio in order to allow students to hear clearly the audio cues and sound effects as they get involved in an interactive online game</a:t>
            </a:r>
          </a:p>
          <a:p>
            <a:pPr algn="just"/>
            <a:endParaRPr lang="en-US" sz="2600" dirty="0">
              <a:latin typeface="Corbel" panose="020B0503020204020204" pitchFamily="34" charset="0"/>
            </a:endParaRPr>
          </a:p>
          <a:p>
            <a:pPr marL="285750" indent="-285750" algn="just">
              <a:buFont typeface="Arial" panose="020B0604020202020204" pitchFamily="34" charset="0"/>
              <a:buChar char="•"/>
            </a:pPr>
            <a:endParaRPr lang="en-US" dirty="0">
              <a:latin typeface="Corbel" panose="020B0503020204020204" pitchFamily="34" charset="0"/>
            </a:endParaRPr>
          </a:p>
        </p:txBody>
      </p:sp>
    </p:spTree>
    <p:extLst>
      <p:ext uri="{BB962C8B-B14F-4D97-AF65-F5344CB8AC3E}">
        <p14:creationId xmlns:p14="http://schemas.microsoft.com/office/powerpoint/2010/main" val="1806025150"/>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89" y="682580"/>
            <a:ext cx="9440215" cy="584775"/>
          </a:xfrm>
          <a:prstGeom prst="rect">
            <a:avLst/>
          </a:prstGeom>
          <a:solidFill>
            <a:schemeClr val="accent2"/>
          </a:solidFill>
        </p:spPr>
        <p:txBody>
          <a:bodyPr wrap="square" rtlCol="0">
            <a:spAutoFit/>
          </a:bodyPr>
          <a:lstStyle/>
          <a:p>
            <a:r>
              <a:rPr lang="en-US" sz="3200" b="1" dirty="0" smtClean="0"/>
              <a:t>REQUIRE LEARNER </a:t>
            </a:r>
            <a:r>
              <a:rPr lang="en-US" sz="3200" b="1" dirty="0" err="1" smtClean="0"/>
              <a:t>PARTICIPATION|Procedures</a:t>
            </a:r>
            <a:r>
              <a:rPr lang="en-US" sz="3200" b="1" dirty="0" smtClean="0"/>
              <a:t>|</a:t>
            </a:r>
            <a:endParaRPr lang="en-US" sz="3200" b="1" dirty="0"/>
          </a:p>
        </p:txBody>
      </p:sp>
      <p:sp>
        <p:nvSpPr>
          <p:cNvPr id="5" name="TextBox 4"/>
          <p:cNvSpPr txBox="1"/>
          <p:nvPr/>
        </p:nvSpPr>
        <p:spPr>
          <a:xfrm>
            <a:off x="1416676" y="1932052"/>
            <a:ext cx="9530366" cy="769441"/>
          </a:xfrm>
          <a:prstGeom prst="rect">
            <a:avLst/>
          </a:prstGeom>
          <a:noFill/>
        </p:spPr>
        <p:txBody>
          <a:bodyPr wrap="square" rtlCol="0">
            <a:spAutoFit/>
          </a:bodyPr>
          <a:lstStyle/>
          <a:p>
            <a:pPr algn="just"/>
            <a:endParaRPr lang="en-US" sz="2600" dirty="0">
              <a:latin typeface="Corbel" panose="020B0503020204020204" pitchFamily="34" charset="0"/>
            </a:endParaRPr>
          </a:p>
          <a:p>
            <a:pPr marL="285750" indent="-285750" algn="just">
              <a:buFont typeface="Arial" panose="020B0604020202020204" pitchFamily="34" charset="0"/>
              <a:buChar char="•"/>
            </a:pPr>
            <a:endParaRPr lang="en-US" dirty="0">
              <a:latin typeface="Corbel" panose="020B0503020204020204" pitchFamily="34" charset="0"/>
            </a:endParaRPr>
          </a:p>
        </p:txBody>
      </p:sp>
      <p:sp>
        <p:nvSpPr>
          <p:cNvPr id="2" name="TextBox 1"/>
          <p:cNvSpPr txBox="1"/>
          <p:nvPr/>
        </p:nvSpPr>
        <p:spPr>
          <a:xfrm>
            <a:off x="2466303" y="1816142"/>
            <a:ext cx="7933386" cy="4154984"/>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smtClean="0">
                <a:latin typeface="Corbel" panose="020B0503020204020204" pitchFamily="34" charset="0"/>
              </a:rPr>
              <a:t>The </a:t>
            </a:r>
            <a:r>
              <a:rPr lang="en-US" sz="2400" dirty="0">
                <a:latin typeface="Corbel" panose="020B0503020204020204" pitchFamily="34" charset="0"/>
              </a:rPr>
              <a:t>teacher will ask the students about what they know in equation of a line, the slopes and y-intercepts to assess their knowledge and understanding on it. Considering that they already learned what integer is all about, the teacher will now introduce slope-intercept form of a line.</a:t>
            </a:r>
          </a:p>
          <a:p>
            <a:pPr algn="just"/>
            <a:endParaRPr lang="en-US" sz="2400" dirty="0">
              <a:latin typeface="Corbel" panose="020B0503020204020204" pitchFamily="34" charset="0"/>
            </a:endParaRPr>
          </a:p>
          <a:p>
            <a:pPr marL="342900" indent="-342900" algn="just">
              <a:buFont typeface="Arial" panose="020B0604020202020204" pitchFamily="34" charset="0"/>
              <a:buChar char="•"/>
            </a:pPr>
            <a:r>
              <a:rPr lang="en-US" sz="2400" dirty="0" smtClean="0">
                <a:latin typeface="Corbel" panose="020B0503020204020204" pitchFamily="34" charset="0"/>
              </a:rPr>
              <a:t>A </a:t>
            </a:r>
            <a:r>
              <a:rPr lang="en-US" sz="2400" dirty="0">
                <a:latin typeface="Corbel" panose="020B0503020204020204" pitchFamily="34" charset="0"/>
              </a:rPr>
              <a:t>motivational activity will be initiated by the teacher which deals in identifying the slope and y-intercept of a line. The teacher will flash examples of graphs of lines using the PPT then the students should tell the slope and y-intercept of each lines as shown on each graph.</a:t>
            </a:r>
          </a:p>
        </p:txBody>
      </p:sp>
    </p:spTree>
    <p:extLst>
      <p:ext uri="{BB962C8B-B14F-4D97-AF65-F5344CB8AC3E}">
        <p14:creationId xmlns:p14="http://schemas.microsoft.com/office/powerpoint/2010/main" val="573079207"/>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89" y="682580"/>
            <a:ext cx="9440215" cy="584775"/>
          </a:xfrm>
          <a:prstGeom prst="rect">
            <a:avLst/>
          </a:prstGeom>
          <a:solidFill>
            <a:schemeClr val="accent2"/>
          </a:solidFill>
        </p:spPr>
        <p:txBody>
          <a:bodyPr wrap="square" rtlCol="0">
            <a:spAutoFit/>
          </a:bodyPr>
          <a:lstStyle/>
          <a:p>
            <a:r>
              <a:rPr lang="en-US" sz="3200" b="1" dirty="0" smtClean="0"/>
              <a:t>REQUIRE LEARNER </a:t>
            </a:r>
            <a:r>
              <a:rPr lang="en-US" sz="3200" b="1" dirty="0" err="1" smtClean="0"/>
              <a:t>PARTICIPATION|Procedures</a:t>
            </a:r>
            <a:r>
              <a:rPr lang="en-US" sz="3200" b="1" dirty="0" smtClean="0"/>
              <a:t>|</a:t>
            </a:r>
            <a:endParaRPr lang="en-US" sz="3200" b="1" dirty="0"/>
          </a:p>
        </p:txBody>
      </p:sp>
      <p:sp>
        <p:nvSpPr>
          <p:cNvPr id="5" name="TextBox 4"/>
          <p:cNvSpPr txBox="1"/>
          <p:nvPr/>
        </p:nvSpPr>
        <p:spPr>
          <a:xfrm>
            <a:off x="1416676" y="1932052"/>
            <a:ext cx="9530366" cy="769441"/>
          </a:xfrm>
          <a:prstGeom prst="rect">
            <a:avLst/>
          </a:prstGeom>
          <a:noFill/>
        </p:spPr>
        <p:txBody>
          <a:bodyPr wrap="square" rtlCol="0">
            <a:spAutoFit/>
          </a:bodyPr>
          <a:lstStyle/>
          <a:p>
            <a:pPr algn="just"/>
            <a:endParaRPr lang="en-US" sz="2600" dirty="0">
              <a:latin typeface="Corbel" panose="020B0503020204020204" pitchFamily="34" charset="0"/>
            </a:endParaRPr>
          </a:p>
          <a:p>
            <a:pPr marL="285750" indent="-285750" algn="just">
              <a:buFont typeface="Arial" panose="020B0604020202020204" pitchFamily="34" charset="0"/>
              <a:buChar char="•"/>
            </a:pPr>
            <a:endParaRPr lang="en-US" dirty="0">
              <a:latin typeface="Corbel" panose="020B0503020204020204" pitchFamily="34" charset="0"/>
            </a:endParaRPr>
          </a:p>
        </p:txBody>
      </p:sp>
      <p:sp>
        <p:nvSpPr>
          <p:cNvPr id="2" name="TextBox 1"/>
          <p:cNvSpPr txBox="1"/>
          <p:nvPr/>
        </p:nvSpPr>
        <p:spPr>
          <a:xfrm>
            <a:off x="1577661" y="2138113"/>
            <a:ext cx="9710670" cy="3416320"/>
          </a:xfrm>
          <a:prstGeom prst="rect">
            <a:avLst/>
          </a:prstGeom>
          <a:noFill/>
        </p:spPr>
        <p:txBody>
          <a:bodyPr wrap="square" rtlCol="0">
            <a:spAutoFit/>
          </a:bodyPr>
          <a:lstStyle/>
          <a:p>
            <a:pPr marL="342900" lvl="0" indent="-342900" algn="just">
              <a:buFont typeface="Arial" panose="020B0604020202020204" pitchFamily="34" charset="0"/>
              <a:buChar char="•"/>
            </a:pPr>
            <a:r>
              <a:rPr lang="en-US" sz="2400" dirty="0">
                <a:latin typeface="Corbel" panose="020B0503020204020204" pitchFamily="34" charset="0"/>
              </a:rPr>
              <a:t>The teacher will direct students to access the website—</a:t>
            </a:r>
            <a:r>
              <a:rPr lang="en-US" sz="2400" dirty="0" err="1">
                <a:latin typeface="Corbel" panose="020B0503020204020204" pitchFamily="34" charset="0"/>
              </a:rPr>
              <a:t>Desmos</a:t>
            </a:r>
            <a:r>
              <a:rPr lang="en-US" sz="2400" dirty="0">
                <a:latin typeface="Corbel" panose="020B0503020204020204" pitchFamily="34" charset="0"/>
              </a:rPr>
              <a:t> Lab in which they will be using </a:t>
            </a:r>
            <a:r>
              <a:rPr lang="en-US" sz="2400" dirty="0" err="1">
                <a:latin typeface="Corbel" panose="020B0503020204020204" pitchFamily="34" charset="0"/>
              </a:rPr>
              <a:t>Desmos</a:t>
            </a:r>
            <a:r>
              <a:rPr lang="en-US" sz="2400" dirty="0">
                <a:latin typeface="Corbel" panose="020B0503020204020204" pitchFamily="34" charset="0"/>
              </a:rPr>
              <a:t>—a free online graphing calculator that allows learners to manipulate linear equations and represent them visually. The teacher will be providing a worksheet indicating series of linear equations, then students will be working in pairs and will now use this online graphing calculator to graph equations of lines in slope-intercept form. They will have to enter 8 equations on the slides and the graph of each line be automatically shown.</a:t>
            </a:r>
          </a:p>
          <a:p>
            <a:pPr marL="342900" indent="-342900" algn="just">
              <a:buFont typeface="Arial" panose="020B0604020202020204" pitchFamily="34" charset="0"/>
              <a:buChar char="•"/>
            </a:pPr>
            <a:endParaRPr lang="en-US" sz="2400" dirty="0">
              <a:latin typeface="Corbel" panose="020B0503020204020204" pitchFamily="34" charset="0"/>
            </a:endParaRPr>
          </a:p>
        </p:txBody>
      </p:sp>
    </p:spTree>
    <p:extLst>
      <p:ext uri="{BB962C8B-B14F-4D97-AF65-F5344CB8AC3E}">
        <p14:creationId xmlns:p14="http://schemas.microsoft.com/office/powerpoint/2010/main" val="1607271503"/>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89" y="682580"/>
            <a:ext cx="9440215" cy="584775"/>
          </a:xfrm>
          <a:prstGeom prst="rect">
            <a:avLst/>
          </a:prstGeom>
          <a:solidFill>
            <a:schemeClr val="accent2"/>
          </a:solidFill>
        </p:spPr>
        <p:txBody>
          <a:bodyPr wrap="square" rtlCol="0">
            <a:spAutoFit/>
          </a:bodyPr>
          <a:lstStyle/>
          <a:p>
            <a:r>
              <a:rPr lang="en-US" sz="3200" b="1" dirty="0" smtClean="0"/>
              <a:t>REQUIRE LEARNER </a:t>
            </a:r>
            <a:r>
              <a:rPr lang="en-US" sz="3200" b="1" dirty="0" err="1" smtClean="0"/>
              <a:t>PARTICIPATION|Procedures</a:t>
            </a:r>
            <a:r>
              <a:rPr lang="en-US" sz="3200" b="1" dirty="0" smtClean="0"/>
              <a:t>|</a:t>
            </a:r>
            <a:endParaRPr lang="en-US" sz="3200" b="1" dirty="0"/>
          </a:p>
        </p:txBody>
      </p:sp>
      <p:sp>
        <p:nvSpPr>
          <p:cNvPr id="5" name="TextBox 4"/>
          <p:cNvSpPr txBox="1"/>
          <p:nvPr/>
        </p:nvSpPr>
        <p:spPr>
          <a:xfrm>
            <a:off x="1416676" y="1932052"/>
            <a:ext cx="9530366" cy="769441"/>
          </a:xfrm>
          <a:prstGeom prst="rect">
            <a:avLst/>
          </a:prstGeom>
          <a:noFill/>
        </p:spPr>
        <p:txBody>
          <a:bodyPr wrap="square" rtlCol="0">
            <a:spAutoFit/>
          </a:bodyPr>
          <a:lstStyle/>
          <a:p>
            <a:pPr algn="just"/>
            <a:endParaRPr lang="en-US" sz="2600" dirty="0">
              <a:latin typeface="Corbel" panose="020B0503020204020204" pitchFamily="34" charset="0"/>
            </a:endParaRPr>
          </a:p>
          <a:p>
            <a:pPr marL="285750" indent="-285750" algn="just">
              <a:buFont typeface="Arial" panose="020B0604020202020204" pitchFamily="34" charset="0"/>
              <a:buChar char="•"/>
            </a:pPr>
            <a:endParaRPr lang="en-US" dirty="0">
              <a:latin typeface="Corbel" panose="020B0503020204020204" pitchFamily="34" charset="0"/>
            </a:endParaRPr>
          </a:p>
        </p:txBody>
      </p:sp>
      <p:sp>
        <p:nvSpPr>
          <p:cNvPr id="2" name="TextBox 1"/>
          <p:cNvSpPr txBox="1"/>
          <p:nvPr/>
        </p:nvSpPr>
        <p:spPr>
          <a:xfrm>
            <a:off x="1159099" y="2316772"/>
            <a:ext cx="10335294" cy="3416320"/>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Corbel" panose="020B0503020204020204" pitchFamily="34" charset="0"/>
              </a:rPr>
              <a:t>The students will be involved in the online game “</a:t>
            </a:r>
            <a:r>
              <a:rPr lang="en-US" sz="2400" dirty="0" err="1">
                <a:latin typeface="Corbel" panose="020B0503020204020204" pitchFamily="34" charset="0"/>
              </a:rPr>
              <a:t>Marbleslides</a:t>
            </a:r>
            <a:r>
              <a:rPr lang="en-US" sz="2400" dirty="0">
                <a:latin typeface="Corbel" panose="020B0503020204020204" pitchFamily="34" charset="0"/>
              </a:rPr>
              <a:t>: Lines” from the website --https://teacher.desmos.com/marbleslides-lines developed by the team of educators at the </a:t>
            </a:r>
            <a:r>
              <a:rPr lang="en-US" sz="2400" dirty="0" err="1">
                <a:latin typeface="Corbel" panose="020B0503020204020204" pitchFamily="34" charset="0"/>
              </a:rPr>
              <a:t>Desmos</a:t>
            </a:r>
            <a:r>
              <a:rPr lang="en-US" sz="2400" dirty="0">
                <a:latin typeface="Corbel" panose="020B0503020204020204" pitchFamily="34" charset="0"/>
              </a:rPr>
              <a:t>. This interactive activity asks students to manipulate a series of linear equations in order to collect the 4 stars on a given page. Once students have completed collecting the four stars they can then move on to the next slide. To start this activity, a teacher would create a class code from activity launch page, then they would need to distribute the class code so students could access the activity. Once students are inside the activity, the first slides inform them of how the activity works. </a:t>
            </a:r>
            <a:endParaRPr lang="en-US" sz="2400" dirty="0">
              <a:latin typeface="Corbel" panose="020B0503020204020204" pitchFamily="34" charset="0"/>
            </a:endParaRPr>
          </a:p>
        </p:txBody>
      </p:sp>
    </p:spTree>
    <p:extLst>
      <p:ext uri="{BB962C8B-B14F-4D97-AF65-F5344CB8AC3E}">
        <p14:creationId xmlns:p14="http://schemas.microsoft.com/office/powerpoint/2010/main" val="1096775958"/>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89" y="682580"/>
            <a:ext cx="9440215" cy="584775"/>
          </a:xfrm>
          <a:prstGeom prst="rect">
            <a:avLst/>
          </a:prstGeom>
          <a:solidFill>
            <a:schemeClr val="accent2"/>
          </a:solidFill>
        </p:spPr>
        <p:txBody>
          <a:bodyPr wrap="square" rtlCol="0">
            <a:spAutoFit/>
          </a:bodyPr>
          <a:lstStyle/>
          <a:p>
            <a:r>
              <a:rPr lang="en-US" sz="3200" b="1" dirty="0" smtClean="0"/>
              <a:t>REQUIRE LEARNER </a:t>
            </a:r>
            <a:r>
              <a:rPr lang="en-US" sz="3200" b="1" dirty="0" err="1" smtClean="0"/>
              <a:t>PARTICIPATION|Procedures</a:t>
            </a:r>
            <a:r>
              <a:rPr lang="en-US" sz="3200" b="1" dirty="0" smtClean="0"/>
              <a:t>|</a:t>
            </a:r>
            <a:endParaRPr lang="en-US" sz="3200" b="1" dirty="0"/>
          </a:p>
        </p:txBody>
      </p:sp>
      <p:sp>
        <p:nvSpPr>
          <p:cNvPr id="5" name="TextBox 4"/>
          <p:cNvSpPr txBox="1"/>
          <p:nvPr/>
        </p:nvSpPr>
        <p:spPr>
          <a:xfrm>
            <a:off x="1416676" y="1803263"/>
            <a:ext cx="9530366" cy="769441"/>
          </a:xfrm>
          <a:prstGeom prst="rect">
            <a:avLst/>
          </a:prstGeom>
          <a:noFill/>
        </p:spPr>
        <p:txBody>
          <a:bodyPr wrap="square" rtlCol="0">
            <a:spAutoFit/>
          </a:bodyPr>
          <a:lstStyle/>
          <a:p>
            <a:pPr algn="just"/>
            <a:endParaRPr lang="en-US" sz="2600" dirty="0">
              <a:latin typeface="Corbel" panose="020B0503020204020204" pitchFamily="34" charset="0"/>
            </a:endParaRPr>
          </a:p>
          <a:p>
            <a:pPr marL="285750" indent="-285750" algn="just">
              <a:buFont typeface="Arial" panose="020B0604020202020204" pitchFamily="34" charset="0"/>
              <a:buChar char="•"/>
            </a:pPr>
            <a:endParaRPr lang="en-US" dirty="0">
              <a:latin typeface="Corbel" panose="020B0503020204020204" pitchFamily="34" charset="0"/>
            </a:endParaRPr>
          </a:p>
        </p:txBody>
      </p:sp>
      <p:sp>
        <p:nvSpPr>
          <p:cNvPr id="2" name="TextBox 1"/>
          <p:cNvSpPr txBox="1"/>
          <p:nvPr/>
        </p:nvSpPr>
        <p:spPr>
          <a:xfrm>
            <a:off x="1542244" y="2187983"/>
            <a:ext cx="9781504" cy="3046988"/>
          </a:xfrm>
          <a:prstGeom prst="rect">
            <a:avLst/>
          </a:prstGeom>
          <a:noFill/>
        </p:spPr>
        <p:txBody>
          <a:bodyPr wrap="square" rtlCol="0">
            <a:spAutoFit/>
          </a:bodyPr>
          <a:lstStyle/>
          <a:p>
            <a:pPr marL="342900" lvl="0" indent="-342900" algn="just">
              <a:buFont typeface="Arial" panose="020B0604020202020204" pitchFamily="34" charset="0"/>
              <a:buChar char="•"/>
            </a:pPr>
            <a:r>
              <a:rPr lang="en-US" sz="2400" dirty="0">
                <a:latin typeface="Corbel" panose="020B0503020204020204" pitchFamily="34" charset="0"/>
              </a:rPr>
              <a:t>The first slides include how to use the launch bottom, how to change one of the parameters of a linear equation (slope or y intercept) to collect the stars, and how to reset the equation is you make a mistake. These first sets of activities are called “Fix-it” tasks. Besides having to have some prior knowledge about the basic properties of linear equations, students will also be introduced to creating restrictions on a line to make it start or stop at a given point.</a:t>
            </a:r>
          </a:p>
          <a:p>
            <a:pPr algn="just"/>
            <a:endParaRPr lang="en-US" sz="2400" dirty="0">
              <a:latin typeface="Corbel" panose="020B0503020204020204" pitchFamily="34" charset="0"/>
            </a:endParaRPr>
          </a:p>
        </p:txBody>
      </p:sp>
    </p:spTree>
    <p:extLst>
      <p:ext uri="{BB962C8B-B14F-4D97-AF65-F5344CB8AC3E}">
        <p14:creationId xmlns:p14="http://schemas.microsoft.com/office/powerpoint/2010/main" val="3132576260"/>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0" y="682580"/>
            <a:ext cx="4584880" cy="584775"/>
          </a:xfrm>
          <a:prstGeom prst="rect">
            <a:avLst/>
          </a:prstGeom>
          <a:solidFill>
            <a:schemeClr val="accent2"/>
          </a:solidFill>
        </p:spPr>
        <p:txBody>
          <a:bodyPr wrap="square" rtlCol="0">
            <a:spAutoFit/>
          </a:bodyPr>
          <a:lstStyle/>
          <a:p>
            <a:r>
              <a:rPr lang="en-US" sz="3200" b="1" dirty="0" smtClean="0"/>
              <a:t>EVALUATE AND REVISE</a:t>
            </a:r>
            <a:endParaRPr lang="en-US" sz="3200" b="1" dirty="0"/>
          </a:p>
        </p:txBody>
      </p:sp>
      <p:sp>
        <p:nvSpPr>
          <p:cNvPr id="5" name="TextBox 4"/>
          <p:cNvSpPr txBox="1"/>
          <p:nvPr/>
        </p:nvSpPr>
        <p:spPr>
          <a:xfrm>
            <a:off x="1416676" y="1932052"/>
            <a:ext cx="9530366" cy="769441"/>
          </a:xfrm>
          <a:prstGeom prst="rect">
            <a:avLst/>
          </a:prstGeom>
          <a:noFill/>
        </p:spPr>
        <p:txBody>
          <a:bodyPr wrap="square" rtlCol="0">
            <a:spAutoFit/>
          </a:bodyPr>
          <a:lstStyle/>
          <a:p>
            <a:pPr algn="just"/>
            <a:endParaRPr lang="en-US" sz="2600" dirty="0">
              <a:latin typeface="Corbel" panose="020B0503020204020204" pitchFamily="34" charset="0"/>
            </a:endParaRPr>
          </a:p>
          <a:p>
            <a:pPr marL="285750" indent="-285750" algn="just">
              <a:buFont typeface="Arial" panose="020B0604020202020204" pitchFamily="34" charset="0"/>
              <a:buChar char="•"/>
            </a:pPr>
            <a:endParaRPr lang="en-US" dirty="0">
              <a:latin typeface="Corbel" panose="020B0503020204020204" pitchFamily="34" charset="0"/>
            </a:endParaRPr>
          </a:p>
        </p:txBody>
      </p:sp>
      <p:sp>
        <p:nvSpPr>
          <p:cNvPr id="2" name="TextBox 1"/>
          <p:cNvSpPr txBox="1"/>
          <p:nvPr/>
        </p:nvSpPr>
        <p:spPr>
          <a:xfrm>
            <a:off x="1609859" y="2162225"/>
            <a:ext cx="9781504" cy="3416320"/>
          </a:xfrm>
          <a:prstGeom prst="rect">
            <a:avLst/>
          </a:prstGeom>
          <a:noFill/>
        </p:spPr>
        <p:txBody>
          <a:bodyPr wrap="square" rtlCol="0">
            <a:spAutoFit/>
          </a:bodyPr>
          <a:lstStyle/>
          <a:p>
            <a:r>
              <a:rPr lang="en-US" sz="2400" b="1" dirty="0" smtClean="0">
                <a:latin typeface="Corbel" panose="020B0503020204020204" pitchFamily="34" charset="0"/>
              </a:rPr>
              <a:t>Evaluation</a:t>
            </a:r>
          </a:p>
          <a:p>
            <a:pPr algn="just"/>
            <a:endParaRPr lang="en-US" sz="2400" dirty="0" smtClean="0">
              <a:latin typeface="Corbel" panose="020B0503020204020204" pitchFamily="34" charset="0"/>
            </a:endParaRPr>
          </a:p>
          <a:p>
            <a:pPr algn="just"/>
            <a:r>
              <a:rPr lang="en-US" sz="2400" dirty="0" smtClean="0">
                <a:latin typeface="Corbel" panose="020B0503020204020204" pitchFamily="34" charset="0"/>
              </a:rPr>
              <a:t>	The </a:t>
            </a:r>
            <a:r>
              <a:rPr lang="en-US" sz="2400" dirty="0">
                <a:latin typeface="Corbel" panose="020B0503020204020204" pitchFamily="34" charset="0"/>
              </a:rPr>
              <a:t>teacher will now present to students an interactive PowerPoint activity as form of evaluation. This time, students will work with their partner to determine the corresponding equation of a line for each graph displayed on the PPT. Teacher will be using a rubric to assign points on their number of correct responses and each pair’s score will be shown in a scoreboard.</a:t>
            </a:r>
          </a:p>
          <a:p>
            <a:pPr algn="just"/>
            <a:endParaRPr lang="en-US" sz="2400" dirty="0">
              <a:latin typeface="Corbel" panose="020B0503020204020204" pitchFamily="34" charset="0"/>
            </a:endParaRPr>
          </a:p>
        </p:txBody>
      </p:sp>
    </p:spTree>
    <p:extLst>
      <p:ext uri="{BB962C8B-B14F-4D97-AF65-F5344CB8AC3E}">
        <p14:creationId xmlns:p14="http://schemas.microsoft.com/office/powerpoint/2010/main" val="112221056"/>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0" y="682580"/>
            <a:ext cx="4584880" cy="584775"/>
          </a:xfrm>
          <a:prstGeom prst="rect">
            <a:avLst/>
          </a:prstGeom>
          <a:solidFill>
            <a:schemeClr val="accent2"/>
          </a:solidFill>
        </p:spPr>
        <p:txBody>
          <a:bodyPr wrap="square" rtlCol="0">
            <a:spAutoFit/>
          </a:bodyPr>
          <a:lstStyle/>
          <a:p>
            <a:r>
              <a:rPr lang="en-US" sz="3200" b="1" dirty="0" smtClean="0"/>
              <a:t>EVALUATE AND REVISE</a:t>
            </a:r>
            <a:endParaRPr lang="en-US" sz="3200" b="1" dirty="0"/>
          </a:p>
        </p:txBody>
      </p:sp>
      <p:sp>
        <p:nvSpPr>
          <p:cNvPr id="5" name="TextBox 4"/>
          <p:cNvSpPr txBox="1"/>
          <p:nvPr/>
        </p:nvSpPr>
        <p:spPr>
          <a:xfrm>
            <a:off x="1416676" y="1932052"/>
            <a:ext cx="9530366" cy="769441"/>
          </a:xfrm>
          <a:prstGeom prst="rect">
            <a:avLst/>
          </a:prstGeom>
          <a:noFill/>
        </p:spPr>
        <p:txBody>
          <a:bodyPr wrap="square" rtlCol="0">
            <a:spAutoFit/>
          </a:bodyPr>
          <a:lstStyle/>
          <a:p>
            <a:pPr algn="just"/>
            <a:endParaRPr lang="en-US" sz="2600" dirty="0">
              <a:latin typeface="Corbel" panose="020B0503020204020204" pitchFamily="34" charset="0"/>
            </a:endParaRPr>
          </a:p>
          <a:p>
            <a:pPr marL="285750" indent="-285750" algn="just">
              <a:buFont typeface="Arial" panose="020B0604020202020204" pitchFamily="34" charset="0"/>
              <a:buChar char="•"/>
            </a:pPr>
            <a:endParaRPr lang="en-US" dirty="0">
              <a:latin typeface="Corbel" panose="020B0503020204020204" pitchFamily="34" charset="0"/>
            </a:endParaRPr>
          </a:p>
        </p:txBody>
      </p:sp>
      <p:sp>
        <p:nvSpPr>
          <p:cNvPr id="2" name="TextBox 1"/>
          <p:cNvSpPr txBox="1"/>
          <p:nvPr/>
        </p:nvSpPr>
        <p:spPr>
          <a:xfrm>
            <a:off x="1596980" y="2136467"/>
            <a:ext cx="9781504" cy="3046988"/>
          </a:xfrm>
          <a:prstGeom prst="rect">
            <a:avLst/>
          </a:prstGeom>
          <a:noFill/>
        </p:spPr>
        <p:txBody>
          <a:bodyPr wrap="square" rtlCol="0">
            <a:spAutoFit/>
          </a:bodyPr>
          <a:lstStyle/>
          <a:p>
            <a:pPr algn="just"/>
            <a:r>
              <a:rPr lang="en-US" sz="2400" b="1" dirty="0" smtClean="0">
                <a:latin typeface="Corbel" panose="020B0503020204020204" pitchFamily="34" charset="0"/>
              </a:rPr>
              <a:t>Assignment</a:t>
            </a:r>
          </a:p>
          <a:p>
            <a:pPr algn="just"/>
            <a:endParaRPr lang="en-US" sz="2400" dirty="0" smtClean="0">
              <a:latin typeface="Corbel" panose="020B0503020204020204" pitchFamily="34" charset="0"/>
            </a:endParaRPr>
          </a:p>
          <a:p>
            <a:pPr algn="just"/>
            <a:r>
              <a:rPr lang="en-US" sz="2400" dirty="0" smtClean="0">
                <a:latin typeface="Corbel" panose="020B0503020204020204" pitchFamily="34" charset="0"/>
              </a:rPr>
              <a:t>	The </a:t>
            </a:r>
            <a:r>
              <a:rPr lang="en-US" sz="2400" dirty="0">
                <a:latin typeface="Corbel" panose="020B0503020204020204" pitchFamily="34" charset="0"/>
              </a:rPr>
              <a:t>students will be working in groups of 5 in making a video tutorial that deals with graphing equation of a line in slope-intercept form with consideration on the use of </a:t>
            </a:r>
            <a:r>
              <a:rPr lang="en-US" sz="2400" dirty="0" err="1">
                <a:latin typeface="Corbel" panose="020B0503020204020204" pitchFamily="34" charset="0"/>
              </a:rPr>
              <a:t>Desmos</a:t>
            </a:r>
            <a:r>
              <a:rPr lang="en-US" sz="2400" dirty="0">
                <a:latin typeface="Corbel" panose="020B0503020204020204" pitchFamily="34" charset="0"/>
              </a:rPr>
              <a:t> Graphing Calculator.  They will have to create a story board that is to be shared and presented to the class for them to discuss and ask questions. Students’ output will be rated thru rubric.</a:t>
            </a:r>
          </a:p>
          <a:p>
            <a:pPr algn="just"/>
            <a:r>
              <a:rPr lang="en-US" sz="2400" dirty="0" smtClean="0">
                <a:latin typeface="Corbel" panose="020B0503020204020204" pitchFamily="34" charset="0"/>
              </a:rPr>
              <a:t>	</a:t>
            </a:r>
            <a:endParaRPr lang="en-US" sz="2400" dirty="0">
              <a:latin typeface="Corbel" panose="020B0503020204020204" pitchFamily="34" charset="0"/>
            </a:endParaRPr>
          </a:p>
        </p:txBody>
      </p:sp>
    </p:spTree>
    <p:extLst>
      <p:ext uri="{BB962C8B-B14F-4D97-AF65-F5344CB8AC3E}">
        <p14:creationId xmlns:p14="http://schemas.microsoft.com/office/powerpoint/2010/main" val="3873474781"/>
      </p:ext>
    </p:extLst>
  </p:cSld>
  <p:clrMapOvr>
    <a:masterClrMapping/>
  </p:clrMapOvr>
  <p:transition spd="med">
    <p:pull/>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18</TotalTime>
  <Words>760</Words>
  <Application>Microsoft Office PowerPoint</Application>
  <PresentationFormat>Widescreen</PresentationFormat>
  <Paragraphs>51</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Gothic</vt:lpstr>
      <vt:lpstr>Corbel</vt:lpstr>
      <vt:lpstr>Times New Roman</vt:lpstr>
      <vt:lpstr>Wingdings 3</vt:lpstr>
      <vt:lpstr>Wisp</vt:lpstr>
      <vt:lpstr>ASSURE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ASSURE MODEL</dc:title>
  <dc:creator>Windows User</dc:creator>
  <cp:lastModifiedBy>Windows User</cp:lastModifiedBy>
  <cp:revision>3</cp:revision>
  <dcterms:created xsi:type="dcterms:W3CDTF">2018-05-23T23:09:05Z</dcterms:created>
  <dcterms:modified xsi:type="dcterms:W3CDTF">2018-05-23T23:27:31Z</dcterms:modified>
</cp:coreProperties>
</file>