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0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4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4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4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4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4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4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7789766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1048582" name="Subtitle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PH"/>
          </a:p>
        </p:txBody>
      </p:sp>
      <p:sp>
        <p:nvSpPr>
          <p:cNvPr id="104858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84" name="Footer Placeholder 4"/>
          <p:cNvSpPr>
            <a:spLocks noGrp="1"/>
          </p:cNvSpPr>
          <p:nvPr>
            <p:ph type="ftr" sz="quarter" idx="11"/>
          </p:nvPr>
        </p:nvSpPr>
        <p:spPr/>
        <p:txBody>
          <a:bodyPr/>
          <a:lstStyle/>
          <a:p>
            <a:endParaRPr lang="en-PH"/>
          </a:p>
        </p:txBody>
      </p:sp>
      <p:sp>
        <p:nvSpPr>
          <p:cNvPr id="104858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7" name="Title 1"/>
          <p:cNvSpPr>
            <a:spLocks noGrp="1"/>
          </p:cNvSpPr>
          <p:nvPr>
            <p:ph type="title"/>
          </p:nvPr>
        </p:nvSpPr>
        <p:spPr/>
        <p:txBody>
          <a:bodyPr/>
          <a:lstStyle/>
          <a:p>
            <a:r>
              <a:rPr lang="en-US" smtClean="0"/>
              <a:t>Click to edit Master title style</a:t>
            </a:r>
            <a:endParaRPr lang="en-PH"/>
          </a:p>
        </p:txBody>
      </p:sp>
      <p:sp>
        <p:nvSpPr>
          <p:cNvPr id="1048588"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589"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90" name="Footer Placeholder 4"/>
          <p:cNvSpPr>
            <a:spLocks noGrp="1"/>
          </p:cNvSpPr>
          <p:nvPr>
            <p:ph type="ftr" sz="quarter" idx="11"/>
          </p:nvPr>
        </p:nvSpPr>
        <p:spPr/>
        <p:txBody>
          <a:bodyPr/>
          <a:lstStyle/>
          <a:p>
            <a:endParaRPr lang="en-PH"/>
          </a:p>
        </p:txBody>
      </p:sp>
      <p:sp>
        <p:nvSpPr>
          <p:cNvPr id="1048591"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98"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1048699"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48700"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1" name="Footer Placeholder 4"/>
          <p:cNvSpPr>
            <a:spLocks noGrp="1"/>
          </p:cNvSpPr>
          <p:nvPr>
            <p:ph type="ftr" sz="quarter" idx="11"/>
          </p:nvPr>
        </p:nvSpPr>
        <p:spPr/>
        <p:txBody>
          <a:bodyPr/>
          <a:lstStyle/>
          <a:p>
            <a:endParaRPr lang="en-PH"/>
          </a:p>
        </p:txBody>
      </p:sp>
      <p:sp>
        <p:nvSpPr>
          <p:cNvPr id="1048702"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92" name="Title 1"/>
          <p:cNvSpPr>
            <a:spLocks noGrp="1"/>
          </p:cNvSpPr>
          <p:nvPr>
            <p:ph type="title"/>
          </p:nvPr>
        </p:nvSpPr>
        <p:spPr/>
        <p:txBody>
          <a:bodyPr/>
          <a:lstStyle/>
          <a:p>
            <a:r>
              <a:rPr lang="en-US" smtClean="0"/>
              <a:t>Click to edit Master title style</a:t>
            </a:r>
            <a:endParaRPr lang="en-PH"/>
          </a:p>
        </p:txBody>
      </p:sp>
      <p:sp>
        <p:nvSpPr>
          <p:cNvPr id="104869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5"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696" name="Footer Placeholder 5"/>
          <p:cNvSpPr>
            <a:spLocks noGrp="1"/>
          </p:cNvSpPr>
          <p:nvPr>
            <p:ph type="ftr" sz="quarter" idx="11"/>
          </p:nvPr>
        </p:nvSpPr>
        <p:spPr/>
        <p:txBody>
          <a:bodyPr/>
          <a:lstStyle/>
          <a:p>
            <a:endParaRPr lang="en-PH"/>
          </a:p>
        </p:txBody>
      </p:sp>
      <p:sp>
        <p:nvSpPr>
          <p:cNvPr id="1048697"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smtClean="0"/>
              <a:t>Click to edit Master title style</a:t>
            </a:r>
            <a:endParaRPr lang="en-PH"/>
          </a:p>
        </p:txBody>
      </p:sp>
      <p:sp>
        <p:nvSpPr>
          <p:cNvPr id="104873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7" name="Date Placeholder 6"/>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8" name="Footer Placeholder 7"/>
          <p:cNvSpPr>
            <a:spLocks noGrp="1"/>
          </p:cNvSpPr>
          <p:nvPr>
            <p:ph type="ftr" sz="quarter" idx="11"/>
          </p:nvPr>
        </p:nvSpPr>
        <p:spPr/>
        <p:txBody>
          <a:bodyPr/>
          <a:lstStyle/>
          <a:p>
            <a:endParaRPr lang="en-PH"/>
          </a:p>
        </p:txBody>
      </p:sp>
      <p:sp>
        <p:nvSpPr>
          <p:cNvPr id="1048739" name="Slide Number Placeholder 8"/>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16" name="Title 1"/>
          <p:cNvSpPr>
            <a:spLocks noGrp="1"/>
          </p:cNvSpPr>
          <p:nvPr>
            <p:ph type="title"/>
          </p:nvPr>
        </p:nvSpPr>
        <p:spPr/>
        <p:txBody>
          <a:bodyPr/>
          <a:lstStyle/>
          <a:p>
            <a:r>
              <a:rPr lang="en-US" smtClean="0"/>
              <a:t>Click to edit Master title style</a:t>
            </a:r>
            <a:endParaRPr lang="en-PH"/>
          </a:p>
        </p:txBody>
      </p:sp>
      <p:sp>
        <p:nvSpPr>
          <p:cNvPr id="1048717" name="Date Placeholder 2"/>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8" name="Footer Placeholder 3"/>
          <p:cNvSpPr>
            <a:spLocks noGrp="1"/>
          </p:cNvSpPr>
          <p:nvPr>
            <p:ph type="ftr" sz="quarter" idx="11"/>
          </p:nvPr>
        </p:nvSpPr>
        <p:spPr/>
        <p:txBody>
          <a:bodyPr/>
          <a:lstStyle/>
          <a:p>
            <a:endParaRPr lang="en-PH"/>
          </a:p>
        </p:txBody>
      </p:sp>
      <p:sp>
        <p:nvSpPr>
          <p:cNvPr id="1048719" name="Slide Number Placeholder 4"/>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03" name="Date Placeholder 1"/>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4" name="Footer Placeholder 2"/>
          <p:cNvSpPr>
            <a:spLocks noGrp="1"/>
          </p:cNvSpPr>
          <p:nvPr>
            <p:ph type="ftr" sz="quarter" idx="11"/>
          </p:nvPr>
        </p:nvSpPr>
        <p:spPr/>
        <p:txBody>
          <a:bodyPr/>
          <a:lstStyle/>
          <a:p>
            <a:endParaRPr lang="en-PH"/>
          </a:p>
        </p:txBody>
      </p:sp>
      <p:sp>
        <p:nvSpPr>
          <p:cNvPr id="1048705" name="Slide Number Placeholder 3"/>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6"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1048727"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28"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9"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0" name="Footer Placeholder 5"/>
          <p:cNvSpPr>
            <a:spLocks noGrp="1"/>
          </p:cNvSpPr>
          <p:nvPr>
            <p:ph type="ftr" sz="quarter" idx="11"/>
          </p:nvPr>
        </p:nvSpPr>
        <p:spPr/>
        <p:txBody>
          <a:bodyPr/>
          <a:lstStyle/>
          <a:p>
            <a:endParaRPr lang="en-PH"/>
          </a:p>
        </p:txBody>
      </p:sp>
      <p:sp>
        <p:nvSpPr>
          <p:cNvPr id="1048731"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20"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1048721"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PH"/>
          </a:p>
        </p:txBody>
      </p:sp>
      <p:sp>
        <p:nvSpPr>
          <p:cNvPr id="1048722"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3"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24" name="Footer Placeholder 5"/>
          <p:cNvSpPr>
            <a:spLocks noGrp="1"/>
          </p:cNvSpPr>
          <p:nvPr>
            <p:ph type="ftr" sz="quarter" idx="11"/>
          </p:nvPr>
        </p:nvSpPr>
        <p:spPr/>
        <p:txBody>
          <a:bodyPr/>
          <a:lstStyle/>
          <a:p>
            <a:endParaRPr lang="en-PH"/>
          </a:p>
        </p:txBody>
      </p:sp>
      <p:sp>
        <p:nvSpPr>
          <p:cNvPr id="1048725"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1" name="Title 1"/>
          <p:cNvSpPr>
            <a:spLocks noGrp="1"/>
          </p:cNvSpPr>
          <p:nvPr>
            <p:ph type="title"/>
          </p:nvPr>
        </p:nvSpPr>
        <p:spPr/>
        <p:txBody>
          <a:bodyPr/>
          <a:lstStyle/>
          <a:p>
            <a:r>
              <a:rPr lang="en-US" smtClean="0"/>
              <a:t>Click to edit Master title style</a:t>
            </a:r>
            <a:endParaRPr lang="en-PH"/>
          </a:p>
        </p:txBody>
      </p:sp>
      <p:sp>
        <p:nvSpPr>
          <p:cNvPr id="1048712"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1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4" name="Footer Placeholder 4"/>
          <p:cNvSpPr>
            <a:spLocks noGrp="1"/>
          </p:cNvSpPr>
          <p:nvPr>
            <p:ph type="ftr" sz="quarter" idx="11"/>
          </p:nvPr>
        </p:nvSpPr>
        <p:spPr/>
        <p:txBody>
          <a:bodyPr/>
          <a:lstStyle/>
          <a:p>
            <a:endParaRPr lang="en-PH"/>
          </a:p>
        </p:txBody>
      </p:sp>
      <p:sp>
        <p:nvSpPr>
          <p:cNvPr id="104871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06"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1048707"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08"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9" name="Footer Placeholder 4"/>
          <p:cNvSpPr>
            <a:spLocks noGrp="1"/>
          </p:cNvSpPr>
          <p:nvPr>
            <p:ph type="ftr" sz="quarter" idx="11"/>
          </p:nvPr>
        </p:nvSpPr>
        <p:spPr/>
        <p:txBody>
          <a:bodyPr/>
          <a:lstStyle/>
          <a:p>
            <a:endParaRPr lang="en-PH"/>
          </a:p>
        </p:txBody>
      </p:sp>
      <p:sp>
        <p:nvSpPr>
          <p:cNvPr id="1048710"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48576" name="Rectangle 2"/>
          <p:cNvSpPr>
            <a:spLocks noGrp="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48577" name="Rectangle 3"/>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4857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fld id="{2EDBDCBA-33C2-4AF8-8803-58E639BA169A}" type="datetimeFigureOut">
              <a:rPr lang="en-PH" smtClean="0"/>
              <a:t>13/07/2019</a:t>
            </a:fld>
            <a:endParaRPr lang="en-PH"/>
          </a:p>
        </p:txBody>
      </p:sp>
      <p:sp>
        <p:nvSpPr>
          <p:cNvPr id="104857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endParaRPr lang="en-PH"/>
          </a:p>
        </p:txBody>
      </p:sp>
      <p:sp>
        <p:nvSpPr>
          <p:cNvPr id="104858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fld id="{A7BA0F88-5054-4ABA-8DB2-EC7396F04B07}" type="slidenum">
              <a:rPr lang="en-PH" smtClean="0"/>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48586" name="Title 3"/>
          <p:cNvSpPr>
            <a:spLocks noGrp="1"/>
          </p:cNvSpPr>
          <p:nvPr>
            <p:ph type="ctrTitle"/>
          </p:nvPr>
        </p:nvSpPr>
        <p:spPr>
          <a:xfrm>
            <a:off x="760040" y="1268760"/>
            <a:ext cx="7772400" cy="3600400"/>
          </a:xfrm>
        </p:spPr>
        <p:txBody>
          <a:bodyPr/>
          <a:lstStyle/>
          <a:p>
            <a:r>
              <a:rPr lang="en-US" sz="5400" b="1" dirty="0" smtClean="0">
                <a:solidFill>
                  <a:schemeClr val="tx2"/>
                </a:solidFill>
              </a:rPr>
              <a:t>  ASSURE </a:t>
            </a:r>
            <a:r>
              <a:rPr lang="en-US" sz="5400" b="1" dirty="0">
                <a:solidFill>
                  <a:schemeClr val="tx2"/>
                </a:solidFill>
              </a:rPr>
              <a:t>MODEL:</a:t>
            </a:r>
            <a:r>
              <a:rPr lang="en-PH" sz="5400" dirty="0">
                <a:solidFill>
                  <a:schemeClr val="tx2"/>
                </a:solidFill>
              </a:rPr>
              <a:t/>
            </a:r>
            <a:br>
              <a:rPr lang="en-PH" sz="5400" dirty="0">
                <a:solidFill>
                  <a:schemeClr val="tx2"/>
                </a:solidFill>
              </a:rPr>
            </a:br>
            <a:r>
              <a:rPr lang="en-US" sz="4800" b="1" dirty="0">
                <a:solidFill>
                  <a:schemeClr val="tx2"/>
                </a:solidFill>
              </a:rPr>
              <a:t>LESSON PLAN IN MATHEMATICS 10</a:t>
            </a:r>
            <a:r>
              <a:rPr lang="en-PH" sz="5400" dirty="0">
                <a:solidFill>
                  <a:schemeClr val="tx2"/>
                </a:solidFill>
              </a:rPr>
              <a:t/>
            </a:r>
            <a:br>
              <a:rPr lang="en-PH" sz="5400" dirty="0">
                <a:solidFill>
                  <a:schemeClr val="tx2"/>
                </a:solidFill>
              </a:rPr>
            </a:br>
            <a:endParaRPr lang="en-PH" sz="5400"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1048586"/>
                                        </p:tgtEl>
                                        <p:attrNameLst>
                                          <p:attrName>ppt_w</p:attrName>
                                        </p:attrNameLst>
                                      </p:cBhvr>
                                      <p:tavLst>
                                        <p:tav tm="0">
                                          <p:val>
                                            <p:strVal val="ppt_w"/>
                                          </p:val>
                                        </p:tav>
                                        <p:tav tm="100000">
                                          <p:val>
                                            <p:fltVal val="0"/>
                                          </p:val>
                                        </p:tav>
                                      </p:tavLst>
                                    </p:anim>
                                    <p:anim calcmode="lin" valueType="num">
                                      <p:cBhvr>
                                        <p:cTn id="7" dur="500"/>
                                        <p:tgtEl>
                                          <p:spTgt spid="1048586"/>
                                        </p:tgtEl>
                                        <p:attrNameLst>
                                          <p:attrName>ppt_h</p:attrName>
                                        </p:attrNameLst>
                                      </p:cBhvr>
                                      <p:tavLst>
                                        <p:tav tm="0">
                                          <p:val>
                                            <p:strVal val="ppt_h"/>
                                          </p:val>
                                        </p:tav>
                                        <p:tav tm="100000">
                                          <p:val>
                                            <p:fltVal val="0"/>
                                          </p:val>
                                        </p:tav>
                                      </p:tavLst>
                                    </p:anim>
                                    <p:animEffect transition="out" filter="fade">
                                      <p:cBhvr>
                                        <p:cTn id="8" dur="500"/>
                                        <p:tgtEl>
                                          <p:spTgt spid="1048586"/>
                                        </p:tgtEl>
                                      </p:cBhvr>
                                    </p:animEffect>
                                    <p:set>
                                      <p:cBhvr>
                                        <p:cTn id="9" dur="1" fill="hold">
                                          <p:stCondLst>
                                            <p:cond delay="499"/>
                                          </p:stCondLst>
                                        </p:cTn>
                                        <p:tgtEl>
                                          <p:spTgt spid="10485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Content Placeholder 4"/>
          <p:cNvSpPr>
            <a:spLocks noGrp="1"/>
          </p:cNvSpPr>
          <p:nvPr>
            <p:ph idx="1"/>
          </p:nvPr>
        </p:nvSpPr>
        <p:spPr>
          <a:xfrm>
            <a:off x="755576" y="548680"/>
            <a:ext cx="7992888" cy="4896544"/>
          </a:xfrm>
        </p:spPr>
        <p:txBody>
          <a:bodyPr/>
          <a:lstStyle/>
          <a:p>
            <a:pPr marL="0" indent="0" algn="just">
              <a:buNone/>
            </a:pPr>
            <a:r>
              <a:rPr lang="en-US" sz="2800" dirty="0">
                <a:solidFill>
                  <a:schemeClr val="tx1"/>
                </a:solidFill>
              </a:rPr>
              <a:t>Lesson Title:	</a:t>
            </a:r>
            <a:r>
              <a:rPr lang="en-US" sz="2800" dirty="0" smtClean="0">
                <a:solidFill>
                  <a:schemeClr val="tx1"/>
                </a:solidFill>
              </a:rPr>
              <a:t>Circle</a:t>
            </a:r>
            <a:endParaRPr lang="en-PH" sz="2800" dirty="0">
              <a:solidFill>
                <a:schemeClr val="tx1"/>
              </a:solidFill>
            </a:endParaRPr>
          </a:p>
          <a:p>
            <a:pPr marL="0" indent="0" algn="just">
              <a:buNone/>
            </a:pPr>
            <a:r>
              <a:rPr lang="en-US" sz="2800" dirty="0">
                <a:solidFill>
                  <a:schemeClr val="tx1"/>
                </a:solidFill>
              </a:rPr>
              <a:t>Grade:		</a:t>
            </a:r>
            <a:r>
              <a:rPr lang="en-US" sz="2800" dirty="0" smtClean="0">
                <a:solidFill>
                  <a:schemeClr val="tx1"/>
                </a:solidFill>
              </a:rPr>
              <a:t>10</a:t>
            </a:r>
            <a:endParaRPr lang="en-PH" sz="2800" dirty="0">
              <a:solidFill>
                <a:schemeClr val="tx1"/>
              </a:solidFill>
            </a:endParaRPr>
          </a:p>
          <a:p>
            <a:pPr marL="0" indent="0" algn="just">
              <a:buNone/>
            </a:pPr>
            <a:r>
              <a:rPr lang="en-US" sz="2800" dirty="0" smtClean="0">
                <a:solidFill>
                  <a:schemeClr val="tx1"/>
                </a:solidFill>
              </a:rPr>
              <a:t>Time Allotment:	1 hour </a:t>
            </a:r>
          </a:p>
          <a:p>
            <a:pPr marL="0" indent="0" algn="just">
              <a:buNone/>
            </a:pPr>
            <a:r>
              <a:rPr lang="en-US" sz="2800" dirty="0" smtClean="0">
                <a:solidFill>
                  <a:schemeClr val="tx1"/>
                </a:solidFill>
              </a:rPr>
              <a:t>Technologies </a:t>
            </a:r>
            <a:r>
              <a:rPr lang="en-US" sz="2800" dirty="0">
                <a:solidFill>
                  <a:schemeClr val="tx1"/>
                </a:solidFill>
              </a:rPr>
              <a:t>Integrated:	</a:t>
            </a:r>
            <a:endParaRPr lang="en-PH" sz="2800" dirty="0">
              <a:solidFill>
                <a:schemeClr val="tx1"/>
              </a:solidFill>
            </a:endParaRPr>
          </a:p>
          <a:p>
            <a:pPr marL="0" indent="0" algn="just">
              <a:buNone/>
            </a:pPr>
            <a:r>
              <a:rPr lang="en-US" sz="2800" dirty="0">
                <a:solidFill>
                  <a:schemeClr val="tx1"/>
                </a:solidFill>
              </a:rPr>
              <a:t>Teacher: </a:t>
            </a:r>
            <a:r>
              <a:rPr lang="en-US" sz="2800" dirty="0" smtClean="0">
                <a:solidFill>
                  <a:schemeClr val="tx1"/>
                </a:solidFill>
              </a:rPr>
              <a:t>	         Will </a:t>
            </a:r>
            <a:r>
              <a:rPr lang="en-US" sz="2800" dirty="0">
                <a:solidFill>
                  <a:schemeClr val="tx1"/>
                </a:solidFill>
              </a:rPr>
              <a:t>use computers to provide </a:t>
            </a:r>
            <a:r>
              <a:rPr lang="en-US" sz="2800" dirty="0" smtClean="0">
                <a:solidFill>
                  <a:schemeClr val="tx1"/>
                </a:solidFill>
              </a:rPr>
              <a:t>	   		feedback, Projector</a:t>
            </a:r>
            <a:endParaRPr lang="en-PH" sz="2800" dirty="0">
              <a:solidFill>
                <a:schemeClr val="tx1"/>
              </a:solidFill>
            </a:endParaRPr>
          </a:p>
          <a:p>
            <a:pPr marL="0" indent="0" algn="just">
              <a:buNone/>
            </a:pPr>
            <a:r>
              <a:rPr lang="en-US" sz="2800" dirty="0">
                <a:solidFill>
                  <a:schemeClr val="tx1"/>
                </a:solidFill>
              </a:rPr>
              <a:t>Students: </a:t>
            </a:r>
            <a:r>
              <a:rPr lang="en-US" sz="2800" dirty="0" smtClean="0">
                <a:solidFill>
                  <a:schemeClr val="tx1"/>
                </a:solidFill>
              </a:rPr>
              <a:t>	         Will </a:t>
            </a:r>
            <a:r>
              <a:rPr lang="en-US" sz="2800" dirty="0">
                <a:solidFill>
                  <a:schemeClr val="tx1"/>
                </a:solidFill>
              </a:rPr>
              <a:t>use computers </a:t>
            </a:r>
            <a:r>
              <a:rPr lang="en-US" sz="2800" dirty="0" smtClean="0"/>
              <a:t>or</a:t>
            </a:r>
            <a:r>
              <a:rPr lang="en-US" sz="2800" dirty="0" smtClean="0">
                <a:solidFill>
                  <a:schemeClr val="tx1"/>
                </a:solidFill>
              </a:rPr>
              <a:t> 	    	                   			cellphones </a:t>
            </a:r>
            <a:r>
              <a:rPr lang="en-US" sz="2800" dirty="0">
                <a:solidFill>
                  <a:schemeClr val="tx1"/>
                </a:solidFill>
              </a:rPr>
              <a:t>to work</a:t>
            </a:r>
            <a:endParaRPr lang="en-PH" dirty="0">
              <a:solidFill>
                <a:schemeClr val="tx1"/>
              </a:solidFill>
            </a:endParaRPr>
          </a:p>
          <a:p>
            <a:pPr marL="457200" lvl="1" indent="0" algn="just">
              <a:buNone/>
            </a:pPr>
            <a:r>
              <a:rPr lang="en-US" dirty="0" smtClean="0">
                <a:solidFill>
                  <a:schemeClr val="tx1"/>
                </a:solidFill>
              </a:rPr>
              <a:t>   Multiple </a:t>
            </a:r>
            <a:r>
              <a:rPr lang="en-US" dirty="0">
                <a:solidFill>
                  <a:schemeClr val="tx1"/>
                </a:solidFill>
              </a:rPr>
              <a:t>Intelligences: </a:t>
            </a:r>
            <a:endParaRPr lang="en-US" dirty="0"/>
          </a:p>
          <a:p>
            <a:pPr marL="457200" lvl="1" indent="0" algn="just">
              <a:buNone/>
            </a:pPr>
            <a:r>
              <a:rPr lang="en-US" dirty="0" smtClean="0">
                <a:solidFill>
                  <a:schemeClr val="tx1"/>
                </a:solidFill>
              </a:rPr>
              <a:t>	    		Logical/Mathematical</a:t>
            </a:r>
            <a:r>
              <a:rPr lang="en-US" dirty="0"/>
              <a:t>, </a:t>
            </a:r>
            <a:r>
              <a:rPr lang="en-US" dirty="0" smtClean="0"/>
              <a:t>	  				Verbal/Linguistic</a:t>
            </a:r>
            <a:endParaRPr lang="en-PH" dirty="0"/>
          </a:p>
          <a:p>
            <a:pPr marL="457200" lvl="1" indent="0" algn="just">
              <a:buNone/>
            </a:pPr>
            <a:endParaRPr lang="en-PH"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592">
                                            <p:txEl>
                                              <p:pRg st="0" end="0"/>
                                            </p:txEl>
                                          </p:spTgt>
                                        </p:tgtEl>
                                        <p:attrNameLst>
                                          <p:attrName>style.visibility</p:attrName>
                                        </p:attrNameLst>
                                      </p:cBhvr>
                                      <p:to>
                                        <p:strVal val="visible"/>
                                      </p:to>
                                    </p:set>
                                    <p:anim calcmode="lin" valueType="num">
                                      <p:cBhvr additive="base">
                                        <p:cTn id="7" dur="500" fill="hold"/>
                                        <p:tgtEl>
                                          <p:spTgt spid="10485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5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592">
                                            <p:txEl>
                                              <p:pRg st="1" end="1"/>
                                            </p:txEl>
                                          </p:spTgt>
                                        </p:tgtEl>
                                        <p:attrNameLst>
                                          <p:attrName>style.visibility</p:attrName>
                                        </p:attrNameLst>
                                      </p:cBhvr>
                                      <p:to>
                                        <p:strVal val="visible"/>
                                      </p:to>
                                    </p:set>
                                    <p:anim calcmode="lin" valueType="num">
                                      <p:cBhvr additive="base">
                                        <p:cTn id="13" dur="500" fill="hold"/>
                                        <p:tgtEl>
                                          <p:spTgt spid="10485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5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592">
                                            <p:txEl>
                                              <p:pRg st="2" end="2"/>
                                            </p:txEl>
                                          </p:spTgt>
                                        </p:tgtEl>
                                        <p:attrNameLst>
                                          <p:attrName>style.visibility</p:attrName>
                                        </p:attrNameLst>
                                      </p:cBhvr>
                                      <p:to>
                                        <p:strVal val="visible"/>
                                      </p:to>
                                    </p:set>
                                    <p:anim calcmode="lin" valueType="num">
                                      <p:cBhvr additive="base">
                                        <p:cTn id="19" dur="500" fill="hold"/>
                                        <p:tgtEl>
                                          <p:spTgt spid="104859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5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8592">
                                            <p:txEl>
                                              <p:pRg st="3" end="3"/>
                                            </p:txEl>
                                          </p:spTgt>
                                        </p:tgtEl>
                                        <p:attrNameLst>
                                          <p:attrName>style.visibility</p:attrName>
                                        </p:attrNameLst>
                                      </p:cBhvr>
                                      <p:to>
                                        <p:strVal val="visible"/>
                                      </p:to>
                                    </p:set>
                                    <p:anim calcmode="lin" valueType="num">
                                      <p:cBhvr additive="base">
                                        <p:cTn id="25" dur="500" fill="hold"/>
                                        <p:tgtEl>
                                          <p:spTgt spid="104859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85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8592">
                                            <p:txEl>
                                              <p:pRg st="4" end="4"/>
                                            </p:txEl>
                                          </p:spTgt>
                                        </p:tgtEl>
                                        <p:attrNameLst>
                                          <p:attrName>style.visibility</p:attrName>
                                        </p:attrNameLst>
                                      </p:cBhvr>
                                      <p:to>
                                        <p:strVal val="visible"/>
                                      </p:to>
                                    </p:set>
                                    <p:anim calcmode="lin" valueType="num">
                                      <p:cBhvr additive="base">
                                        <p:cTn id="31" dur="500" fill="hold"/>
                                        <p:tgtEl>
                                          <p:spTgt spid="104859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859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48592">
                                            <p:txEl>
                                              <p:pRg st="5" end="5"/>
                                            </p:txEl>
                                          </p:spTgt>
                                        </p:tgtEl>
                                        <p:attrNameLst>
                                          <p:attrName>style.visibility</p:attrName>
                                        </p:attrNameLst>
                                      </p:cBhvr>
                                      <p:to>
                                        <p:strVal val="visible"/>
                                      </p:to>
                                    </p:set>
                                    <p:anim calcmode="lin" valueType="num">
                                      <p:cBhvr additive="base">
                                        <p:cTn id="37" dur="500" fill="hold"/>
                                        <p:tgtEl>
                                          <p:spTgt spid="104859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8592">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48592">
                                            <p:txEl>
                                              <p:pRg st="6" end="6"/>
                                            </p:txEl>
                                          </p:spTgt>
                                        </p:tgtEl>
                                        <p:attrNameLst>
                                          <p:attrName>style.visibility</p:attrName>
                                        </p:attrNameLst>
                                      </p:cBhvr>
                                      <p:to>
                                        <p:strVal val="visible"/>
                                      </p:to>
                                    </p:set>
                                    <p:anim calcmode="lin" valueType="num">
                                      <p:cBhvr additive="base">
                                        <p:cTn id="41" dur="500" fill="hold"/>
                                        <p:tgtEl>
                                          <p:spTgt spid="104859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048592">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48592">
                                            <p:txEl>
                                              <p:pRg st="7" end="7"/>
                                            </p:txEl>
                                          </p:spTgt>
                                        </p:tgtEl>
                                        <p:attrNameLst>
                                          <p:attrName>style.visibility</p:attrName>
                                        </p:attrNameLst>
                                      </p:cBhvr>
                                      <p:to>
                                        <p:strVal val="visible"/>
                                      </p:to>
                                    </p:set>
                                    <p:anim calcmode="lin" valueType="num">
                                      <p:cBhvr additive="base">
                                        <p:cTn id="45" dur="500" fill="hold"/>
                                        <p:tgtEl>
                                          <p:spTgt spid="104859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4859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title"/>
          </p:nvPr>
        </p:nvSpPr>
        <p:spPr>
          <a:xfrm>
            <a:off x="457200" y="346646"/>
            <a:ext cx="5194920" cy="850106"/>
          </a:xfrm>
        </p:spPr>
        <p:txBody>
          <a:bodyPr/>
          <a:lstStyle/>
          <a:p>
            <a:pPr algn="l"/>
            <a:r>
              <a:rPr lang="en-US" sz="2800" b="1" dirty="0">
                <a:solidFill>
                  <a:schemeClr val="tx2"/>
                </a:solidFill>
              </a:rPr>
              <a:t>ANALYZE THE LEARNERS:</a:t>
            </a:r>
            <a:endParaRPr lang="en-PH" sz="2800" dirty="0"/>
          </a:p>
        </p:txBody>
      </p:sp>
      <p:sp>
        <p:nvSpPr>
          <p:cNvPr id="1048594" name="Content Placeholder 2"/>
          <p:cNvSpPr>
            <a:spLocks noGrp="1"/>
          </p:cNvSpPr>
          <p:nvPr>
            <p:ph idx="1"/>
          </p:nvPr>
        </p:nvSpPr>
        <p:spPr>
          <a:xfrm>
            <a:off x="457200" y="1351309"/>
            <a:ext cx="8229600" cy="4525963"/>
          </a:xfrm>
        </p:spPr>
        <p:txBody>
          <a:bodyPr/>
          <a:lstStyle/>
          <a:p>
            <a:pPr marL="0" indent="0" algn="just">
              <a:buNone/>
            </a:pPr>
            <a:r>
              <a:rPr lang="en-US" sz="2400" dirty="0" smtClean="0">
                <a:solidFill>
                  <a:schemeClr val="tx1"/>
                </a:solidFill>
              </a:rPr>
              <a:t>	The </a:t>
            </a:r>
            <a:r>
              <a:rPr lang="en-US" sz="2400" dirty="0">
                <a:solidFill>
                  <a:schemeClr val="tx1"/>
                </a:solidFill>
              </a:rPr>
              <a:t>class composes of 50 students: 28 girls and 22 boys. Students’ age ranges from 15-17. Majority of the students can read and write, and know the basics of using computer. Students enjoy Mathematics and 75% of the class maintains an average above 65% within the subject area. Students are from a variety of economic and social backgrounds of their learning styles.</a:t>
            </a:r>
            <a:endParaRPr lang="en-PH" sz="2400" dirty="0">
              <a:solidFill>
                <a:schemeClr val="tx1"/>
              </a:solidFill>
            </a:endParaRPr>
          </a:p>
          <a:p>
            <a:pPr marL="0" indent="0" algn="just">
              <a:buNone/>
            </a:pPr>
            <a:endParaRPr lang="en-PH" sz="2400"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593"/>
                                        </p:tgtEl>
                                        <p:attrNameLst>
                                          <p:attrName>style.visibility</p:attrName>
                                        </p:attrNameLst>
                                      </p:cBhvr>
                                      <p:to>
                                        <p:strVal val="visible"/>
                                      </p:to>
                                    </p:set>
                                    <p:anim calcmode="lin" valueType="num">
                                      <p:cBhvr additive="base">
                                        <p:cTn id="7" dur="500" fill="hold"/>
                                        <p:tgtEl>
                                          <p:spTgt spid="1048593"/>
                                        </p:tgtEl>
                                        <p:attrNameLst>
                                          <p:attrName>ppt_x</p:attrName>
                                        </p:attrNameLst>
                                      </p:cBhvr>
                                      <p:tavLst>
                                        <p:tav tm="0">
                                          <p:val>
                                            <p:strVal val="#ppt_x"/>
                                          </p:val>
                                        </p:tav>
                                        <p:tav tm="100000">
                                          <p:val>
                                            <p:strVal val="#ppt_x"/>
                                          </p:val>
                                        </p:tav>
                                      </p:tavLst>
                                    </p:anim>
                                    <p:anim calcmode="lin" valueType="num">
                                      <p:cBhvr additive="base">
                                        <p:cTn id="8" dur="500" fill="hold"/>
                                        <p:tgtEl>
                                          <p:spTgt spid="10485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594">
                                            <p:txEl>
                                              <p:pRg st="0" end="0"/>
                                            </p:txEl>
                                          </p:spTgt>
                                        </p:tgtEl>
                                        <p:attrNameLst>
                                          <p:attrName>style.visibility</p:attrName>
                                        </p:attrNameLst>
                                      </p:cBhvr>
                                      <p:to>
                                        <p:strVal val="visible"/>
                                      </p:to>
                                    </p:set>
                                    <p:anim calcmode="lin" valueType="num">
                                      <p:cBhvr additive="base">
                                        <p:cTn id="13" dur="500" fill="hold"/>
                                        <p:tgtEl>
                                          <p:spTgt spid="104859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59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3" grpId="0"/>
      <p:bldP spid="104859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Title 1"/>
          <p:cNvSpPr>
            <a:spLocks noGrp="1"/>
          </p:cNvSpPr>
          <p:nvPr>
            <p:ph type="title"/>
          </p:nvPr>
        </p:nvSpPr>
        <p:spPr>
          <a:xfrm>
            <a:off x="457200" y="346646"/>
            <a:ext cx="5194920" cy="850106"/>
          </a:xfrm>
        </p:spPr>
        <p:txBody>
          <a:bodyPr/>
          <a:lstStyle/>
          <a:p>
            <a:pPr algn="l"/>
            <a:r>
              <a:rPr lang="en-US" sz="2800" b="1" dirty="0">
                <a:solidFill>
                  <a:schemeClr val="tx2"/>
                </a:solidFill>
              </a:rPr>
              <a:t>ANALYZE THE LEARNERS:</a:t>
            </a:r>
            <a:endParaRPr lang="en-PH" sz="2800" dirty="0"/>
          </a:p>
        </p:txBody>
      </p:sp>
      <p:sp>
        <p:nvSpPr>
          <p:cNvPr id="1048596" name="Content Placeholder 2"/>
          <p:cNvSpPr>
            <a:spLocks noGrp="1"/>
          </p:cNvSpPr>
          <p:nvPr>
            <p:ph idx="1"/>
          </p:nvPr>
        </p:nvSpPr>
        <p:spPr>
          <a:xfrm>
            <a:off x="457200" y="1495325"/>
            <a:ext cx="8229600" cy="4525963"/>
          </a:xfrm>
        </p:spPr>
        <p:txBody>
          <a:bodyPr/>
          <a:lstStyle/>
          <a:p>
            <a:pPr marL="0" indent="0" algn="just">
              <a:buNone/>
            </a:pPr>
            <a:r>
              <a:rPr lang="en-US" sz="2800" dirty="0">
                <a:solidFill>
                  <a:schemeClr val="tx1"/>
                </a:solidFill>
              </a:rPr>
              <a:t>Previous Knowledge:</a:t>
            </a:r>
            <a:endParaRPr lang="en-PH" sz="2800" dirty="0">
              <a:solidFill>
                <a:schemeClr val="tx1"/>
              </a:solidFill>
            </a:endParaRPr>
          </a:p>
          <a:p>
            <a:pPr marL="0" indent="0" algn="just">
              <a:buNone/>
            </a:pPr>
            <a:endParaRPr lang="en-US" sz="1200" dirty="0" smtClean="0">
              <a:solidFill>
                <a:schemeClr val="tx1"/>
              </a:solidFill>
            </a:endParaRPr>
          </a:p>
          <a:p>
            <a:pPr marL="0" indent="0" algn="just">
              <a:buNone/>
            </a:pPr>
            <a:r>
              <a:rPr lang="en-US" sz="2800" dirty="0" smtClean="0">
                <a:solidFill>
                  <a:schemeClr val="tx1"/>
                </a:solidFill>
              </a:rPr>
              <a:t>Students </a:t>
            </a:r>
            <a:r>
              <a:rPr lang="en-US" sz="2800" dirty="0">
                <a:solidFill>
                  <a:schemeClr val="tx1"/>
                </a:solidFill>
              </a:rPr>
              <a:t>are familiar with the basic concepts of circles (e.g. parts) and illustrate the center- radius form of the equation of a circle.</a:t>
            </a:r>
            <a:endParaRPr lang="en-PH" sz="2800" dirty="0">
              <a:solidFill>
                <a:schemeClr val="tx1"/>
              </a:solidFill>
            </a:endParaRPr>
          </a:p>
          <a:p>
            <a:pPr marL="0" indent="0" algn="just">
              <a:buNone/>
            </a:pPr>
            <a:endParaRPr lang="en-PH" sz="28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596">
                                            <p:txEl>
                                              <p:pRg st="0" end="0"/>
                                            </p:txEl>
                                          </p:spTgt>
                                        </p:tgtEl>
                                        <p:attrNameLst>
                                          <p:attrName>style.visibility</p:attrName>
                                        </p:attrNameLst>
                                      </p:cBhvr>
                                      <p:to>
                                        <p:strVal val="visible"/>
                                      </p:to>
                                    </p:set>
                                    <p:anim calcmode="lin" valueType="num">
                                      <p:cBhvr additive="base">
                                        <p:cTn id="7" dur="500" fill="hold"/>
                                        <p:tgtEl>
                                          <p:spTgt spid="10485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5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596">
                                            <p:txEl>
                                              <p:pRg st="2" end="2"/>
                                            </p:txEl>
                                          </p:spTgt>
                                        </p:tgtEl>
                                        <p:attrNameLst>
                                          <p:attrName>style.visibility</p:attrName>
                                        </p:attrNameLst>
                                      </p:cBhvr>
                                      <p:to>
                                        <p:strVal val="visible"/>
                                      </p:to>
                                    </p:set>
                                    <p:anim calcmode="lin" valueType="num">
                                      <p:cBhvr additive="base">
                                        <p:cTn id="13" dur="500" fill="hold"/>
                                        <p:tgtEl>
                                          <p:spTgt spid="104859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59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Title 1"/>
          <p:cNvSpPr>
            <a:spLocks noGrp="1"/>
          </p:cNvSpPr>
          <p:nvPr>
            <p:ph type="title"/>
          </p:nvPr>
        </p:nvSpPr>
        <p:spPr>
          <a:xfrm>
            <a:off x="457200" y="346646"/>
            <a:ext cx="5194920" cy="850106"/>
          </a:xfrm>
        </p:spPr>
        <p:txBody>
          <a:bodyPr/>
          <a:lstStyle/>
          <a:p>
            <a:pPr algn="l"/>
            <a:r>
              <a:rPr lang="en-US" sz="2800" b="1" dirty="0" smtClean="0"/>
              <a:t>STANDARDS and </a:t>
            </a:r>
            <a:r>
              <a:rPr lang="en-US" sz="2800" b="1" dirty="0" smtClean="0">
                <a:solidFill>
                  <a:schemeClr val="tx2"/>
                </a:solidFill>
                <a:latin typeface="+mj-lt"/>
                <a:ea typeface="+mj-ea"/>
                <a:cs typeface="+mj-cs"/>
              </a:rPr>
              <a:t>OBJECTIVES</a:t>
            </a:r>
            <a:endParaRPr lang="en-PH" sz="2800" dirty="0"/>
          </a:p>
        </p:txBody>
      </p:sp>
      <p:sp>
        <p:nvSpPr>
          <p:cNvPr id="1048598" name="Content Placeholder 2"/>
          <p:cNvSpPr>
            <a:spLocks noGrp="1"/>
          </p:cNvSpPr>
          <p:nvPr>
            <p:ph idx="1"/>
          </p:nvPr>
        </p:nvSpPr>
        <p:spPr>
          <a:xfrm>
            <a:off x="467544" y="1268760"/>
            <a:ext cx="8229600" cy="2736304"/>
          </a:xfrm>
        </p:spPr>
        <p:txBody>
          <a:bodyPr/>
          <a:lstStyle/>
          <a:p>
            <a:pPr marL="0" indent="0" algn="just">
              <a:buNone/>
            </a:pPr>
            <a:r>
              <a:rPr lang="en-US" sz="2800" dirty="0">
                <a:solidFill>
                  <a:schemeClr val="tx1"/>
                </a:solidFill>
                <a:latin typeface="+mn-lt"/>
                <a:ea typeface="+mn-ea"/>
                <a:cs typeface="+mn-cs"/>
              </a:rPr>
              <a:t>Within the period, students are expected to:</a:t>
            </a:r>
            <a:endParaRPr lang="en-PH" sz="2800" dirty="0">
              <a:solidFill>
                <a:schemeClr val="tx1"/>
              </a:solidFill>
              <a:latin typeface="+mn-lt"/>
              <a:ea typeface="+mn-ea"/>
              <a:cs typeface="+mn-cs"/>
            </a:endParaRPr>
          </a:p>
          <a:p>
            <a:pPr marL="0" indent="0" algn="just">
              <a:buNone/>
            </a:pPr>
            <a:endParaRPr lang="en-US" sz="2800" b="1" dirty="0" smtClean="0">
              <a:solidFill>
                <a:schemeClr val="tx1"/>
              </a:solidFill>
              <a:latin typeface="+mn-lt"/>
              <a:ea typeface="+mn-ea"/>
              <a:cs typeface="+mn-cs"/>
            </a:endParaRPr>
          </a:p>
          <a:p>
            <a:pPr marL="0" indent="0" algn="just">
              <a:buNone/>
            </a:pPr>
            <a:r>
              <a:rPr lang="en-US" sz="2800" b="1" dirty="0" smtClean="0">
                <a:solidFill>
                  <a:schemeClr val="tx1"/>
                </a:solidFill>
                <a:latin typeface="+mn-lt"/>
                <a:ea typeface="+mn-ea"/>
                <a:cs typeface="+mn-cs"/>
              </a:rPr>
              <a:t>Content </a:t>
            </a:r>
            <a:r>
              <a:rPr lang="en-US" sz="2800" b="1" dirty="0">
                <a:solidFill>
                  <a:schemeClr val="tx1"/>
                </a:solidFill>
                <a:latin typeface="+mn-lt"/>
                <a:ea typeface="+mn-ea"/>
                <a:cs typeface="+mn-cs"/>
              </a:rPr>
              <a:t>Standard:</a:t>
            </a:r>
            <a:endParaRPr lang="en-PH" sz="2800" dirty="0">
              <a:solidFill>
                <a:schemeClr val="tx1"/>
              </a:solidFill>
              <a:latin typeface="+mn-lt"/>
              <a:ea typeface="+mn-ea"/>
              <a:cs typeface="+mn-cs"/>
            </a:endParaRPr>
          </a:p>
          <a:p>
            <a:pPr marL="0" lvl="0" indent="0" algn="just">
              <a:buNone/>
            </a:pPr>
            <a:r>
              <a:rPr lang="en-US" sz="2800" dirty="0" smtClean="0">
                <a:solidFill>
                  <a:schemeClr val="tx1"/>
                </a:solidFill>
                <a:latin typeface="+mn-lt"/>
                <a:ea typeface="+mn-ea"/>
                <a:cs typeface="+mn-cs"/>
              </a:rPr>
              <a:t>a. Demonstrates </a:t>
            </a:r>
            <a:r>
              <a:rPr lang="en-US" sz="2800" dirty="0">
                <a:solidFill>
                  <a:schemeClr val="tx1"/>
                </a:solidFill>
                <a:latin typeface="+mn-lt"/>
                <a:ea typeface="+mn-ea"/>
                <a:cs typeface="+mn-cs"/>
              </a:rPr>
              <a:t>understanding of key concepts of circle and coordinate geometry</a:t>
            </a:r>
            <a:r>
              <a:rPr lang="en-US" sz="2800" dirty="0" smtClean="0">
                <a:solidFill>
                  <a:schemeClr val="tx1"/>
                </a:solidFill>
                <a:latin typeface="+mn-lt"/>
                <a:ea typeface="+mn-ea"/>
                <a:cs typeface="+mn-cs"/>
              </a:rPr>
              <a:t>.</a:t>
            </a:r>
            <a:r>
              <a:rPr lang="en-US" sz="2800" b="1" dirty="0" smtClean="0">
                <a:solidFill>
                  <a:schemeClr val="tx1"/>
                </a:solidFill>
                <a:latin typeface="+mn-lt"/>
                <a:ea typeface="+mn-ea"/>
                <a:cs typeface="+mn-cs"/>
              </a:rPr>
              <a:t>	</a:t>
            </a:r>
            <a:endParaRPr lang="en-PH" sz="28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597"/>
                                        </p:tgtEl>
                                        <p:attrNameLst>
                                          <p:attrName>style.visibility</p:attrName>
                                        </p:attrNameLst>
                                      </p:cBhvr>
                                      <p:to>
                                        <p:strVal val="visible"/>
                                      </p:to>
                                    </p:set>
                                    <p:animEffect transition="in" filter="barn(inVertical)">
                                      <p:cBhvr>
                                        <p:cTn id="7" dur="500"/>
                                        <p:tgtEl>
                                          <p:spTgt spid="104859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598">
                                            <p:txEl>
                                              <p:pRg st="0" end="0"/>
                                            </p:txEl>
                                          </p:spTgt>
                                        </p:tgtEl>
                                        <p:attrNameLst>
                                          <p:attrName>style.visibility</p:attrName>
                                        </p:attrNameLst>
                                      </p:cBhvr>
                                      <p:to>
                                        <p:strVal val="visible"/>
                                      </p:to>
                                    </p:set>
                                    <p:animEffect transition="in" filter="barn(inVertical)">
                                      <p:cBhvr>
                                        <p:cTn id="12" dur="500"/>
                                        <p:tgtEl>
                                          <p:spTgt spid="104859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598">
                                            <p:txEl>
                                              <p:pRg st="2" end="2"/>
                                            </p:txEl>
                                          </p:spTgt>
                                        </p:tgtEl>
                                        <p:attrNameLst>
                                          <p:attrName>style.visibility</p:attrName>
                                        </p:attrNameLst>
                                      </p:cBhvr>
                                      <p:to>
                                        <p:strVal val="visible"/>
                                      </p:to>
                                    </p:set>
                                    <p:animEffect transition="in" filter="barn(inVertical)">
                                      <p:cBhvr>
                                        <p:cTn id="17" dur="500"/>
                                        <p:tgtEl>
                                          <p:spTgt spid="10485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48598">
                                            <p:txEl>
                                              <p:pRg st="3" end="3"/>
                                            </p:txEl>
                                          </p:spTgt>
                                        </p:tgtEl>
                                        <p:attrNameLst>
                                          <p:attrName>style.visibility</p:attrName>
                                        </p:attrNameLst>
                                      </p:cBhvr>
                                      <p:to>
                                        <p:strVal val="visible"/>
                                      </p:to>
                                    </p:set>
                                    <p:animEffect transition="in" filter="barn(inVertical)">
                                      <p:cBhvr>
                                        <p:cTn id="22" dur="500"/>
                                        <p:tgtEl>
                                          <p:spTgt spid="10485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7" grpId="0"/>
      <p:bldP spid="104859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
          <p:cNvSpPr>
            <a:spLocks noGrp="1"/>
          </p:cNvSpPr>
          <p:nvPr>
            <p:ph type="title"/>
          </p:nvPr>
        </p:nvSpPr>
        <p:spPr>
          <a:xfrm>
            <a:off x="457200" y="346646"/>
            <a:ext cx="5194920" cy="850106"/>
          </a:xfrm>
        </p:spPr>
        <p:txBody>
          <a:bodyPr/>
          <a:lstStyle/>
          <a:p>
            <a:pPr algn="l"/>
            <a:r>
              <a:rPr lang="en-US" sz="2800" b="1" dirty="0"/>
              <a:t>STANDARDS and OBJECTIVES</a:t>
            </a:r>
            <a:endParaRPr lang="en-PH" sz="2800" dirty="0"/>
          </a:p>
        </p:txBody>
      </p:sp>
      <p:sp>
        <p:nvSpPr>
          <p:cNvPr id="1048600" name="Content Placeholder 2"/>
          <p:cNvSpPr>
            <a:spLocks noGrp="1"/>
          </p:cNvSpPr>
          <p:nvPr>
            <p:ph idx="1"/>
          </p:nvPr>
        </p:nvSpPr>
        <p:spPr>
          <a:xfrm>
            <a:off x="467544" y="1268760"/>
            <a:ext cx="8229600" cy="4896544"/>
          </a:xfrm>
        </p:spPr>
        <p:txBody>
          <a:bodyPr/>
          <a:lstStyle/>
          <a:p>
            <a:pPr marL="0" indent="0" algn="just">
              <a:buNone/>
            </a:pPr>
            <a:r>
              <a:rPr lang="en-US" sz="2400" b="1" dirty="0" smtClean="0">
                <a:solidFill>
                  <a:schemeClr val="tx1"/>
                </a:solidFill>
              </a:rPr>
              <a:t>Performance </a:t>
            </a:r>
            <a:r>
              <a:rPr lang="en-US" sz="2400" b="1" dirty="0">
                <a:solidFill>
                  <a:schemeClr val="tx1"/>
                </a:solidFill>
              </a:rPr>
              <a:t>Standard:</a:t>
            </a:r>
            <a:endParaRPr lang="en-PH" sz="2400" dirty="0">
              <a:solidFill>
                <a:schemeClr val="tx1"/>
              </a:solidFill>
            </a:endParaRPr>
          </a:p>
          <a:p>
            <a:pPr marL="0" lvl="0" indent="0" algn="just">
              <a:buNone/>
            </a:pPr>
            <a:r>
              <a:rPr lang="en-US" sz="2400" dirty="0" smtClean="0">
                <a:solidFill>
                  <a:schemeClr val="tx1"/>
                </a:solidFill>
              </a:rPr>
              <a:t>a. Is </a:t>
            </a:r>
            <a:r>
              <a:rPr lang="en-US" sz="2400" dirty="0">
                <a:solidFill>
                  <a:schemeClr val="tx1"/>
                </a:solidFill>
              </a:rPr>
              <a:t>able to formulate and find solutions to challenging situations involving circles and other related terms in different disciplines through appropriate and accurate representations.</a:t>
            </a:r>
            <a:endParaRPr lang="en-PH" sz="2400" dirty="0">
              <a:solidFill>
                <a:schemeClr val="tx1"/>
              </a:solidFill>
            </a:endParaRPr>
          </a:p>
          <a:p>
            <a:pPr marL="0" lvl="0" indent="0" algn="just">
              <a:buNone/>
            </a:pPr>
            <a:r>
              <a:rPr lang="en-US" sz="2400" dirty="0" smtClean="0">
                <a:solidFill>
                  <a:schemeClr val="tx1"/>
                </a:solidFill>
              </a:rPr>
              <a:t>b. Is </a:t>
            </a:r>
            <a:r>
              <a:rPr lang="en-US" sz="2400" dirty="0">
                <a:solidFill>
                  <a:schemeClr val="tx1"/>
                </a:solidFill>
              </a:rPr>
              <a:t>able to formulate and solve problems involving geometric figures on the rectangular coordinate plane with perseverance and accuracy.</a:t>
            </a:r>
            <a:endParaRPr lang="en-PH" sz="2400" dirty="0">
              <a:solidFill>
                <a:schemeClr val="tx1"/>
              </a:solidFill>
            </a:endParaRPr>
          </a:p>
          <a:p>
            <a:pPr marL="0" indent="0" algn="just">
              <a:buNone/>
            </a:pPr>
            <a:endParaRPr lang="en-PH" sz="24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00">
                                            <p:txEl>
                                              <p:pRg st="0" end="0"/>
                                            </p:txEl>
                                          </p:spTgt>
                                        </p:tgtEl>
                                        <p:attrNameLst>
                                          <p:attrName>style.visibility</p:attrName>
                                        </p:attrNameLst>
                                      </p:cBhvr>
                                      <p:to>
                                        <p:strVal val="visible"/>
                                      </p:to>
                                    </p:set>
                                    <p:animEffect transition="in" filter="barn(inVertical)">
                                      <p:cBhvr>
                                        <p:cTn id="7" dur="500"/>
                                        <p:tgtEl>
                                          <p:spTgt spid="10486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00">
                                            <p:txEl>
                                              <p:pRg st="1" end="1"/>
                                            </p:txEl>
                                          </p:spTgt>
                                        </p:tgtEl>
                                        <p:attrNameLst>
                                          <p:attrName>style.visibility</p:attrName>
                                        </p:attrNameLst>
                                      </p:cBhvr>
                                      <p:to>
                                        <p:strVal val="visible"/>
                                      </p:to>
                                    </p:set>
                                    <p:animEffect transition="in" filter="barn(inVertical)">
                                      <p:cBhvr>
                                        <p:cTn id="12" dur="500"/>
                                        <p:tgtEl>
                                          <p:spTgt spid="10486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00">
                                            <p:txEl>
                                              <p:pRg st="2" end="2"/>
                                            </p:txEl>
                                          </p:spTgt>
                                        </p:tgtEl>
                                        <p:attrNameLst>
                                          <p:attrName>style.visibility</p:attrName>
                                        </p:attrNameLst>
                                      </p:cBhvr>
                                      <p:to>
                                        <p:strVal val="visible"/>
                                      </p:to>
                                    </p:set>
                                    <p:animEffect transition="in" filter="barn(inVertical)">
                                      <p:cBhvr>
                                        <p:cTn id="17" dur="500"/>
                                        <p:tgtEl>
                                          <p:spTgt spid="10486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1"/>
          <p:cNvSpPr>
            <a:spLocks noGrp="1"/>
          </p:cNvSpPr>
          <p:nvPr>
            <p:ph type="title"/>
          </p:nvPr>
        </p:nvSpPr>
        <p:spPr>
          <a:xfrm>
            <a:off x="457200" y="346646"/>
            <a:ext cx="5194920" cy="850106"/>
          </a:xfrm>
        </p:spPr>
        <p:txBody>
          <a:bodyPr/>
          <a:lstStyle/>
          <a:p>
            <a:pPr algn="l"/>
            <a:r>
              <a:rPr lang="en-US" sz="2800" b="1" dirty="0"/>
              <a:t>STANDARDS and OBJECTIVES</a:t>
            </a:r>
            <a:endParaRPr lang="en-PH" sz="2800" dirty="0"/>
          </a:p>
        </p:txBody>
      </p:sp>
      <p:sp>
        <p:nvSpPr>
          <p:cNvPr id="1048602" name="Content Placeholder 2"/>
          <p:cNvSpPr>
            <a:spLocks noGrp="1"/>
          </p:cNvSpPr>
          <p:nvPr>
            <p:ph idx="1"/>
          </p:nvPr>
        </p:nvSpPr>
        <p:spPr>
          <a:xfrm>
            <a:off x="467544" y="1268760"/>
            <a:ext cx="8229600" cy="4896544"/>
          </a:xfrm>
        </p:spPr>
        <p:txBody>
          <a:bodyPr/>
          <a:lstStyle/>
          <a:p>
            <a:pPr marL="0" indent="0">
              <a:buNone/>
            </a:pPr>
            <a:r>
              <a:rPr lang="en-US" sz="2400" b="1" dirty="0">
                <a:solidFill>
                  <a:schemeClr val="tx1"/>
                </a:solidFill>
                <a:latin typeface="+mn-lt"/>
                <a:ea typeface="+mn-ea"/>
                <a:cs typeface="+mn-cs"/>
              </a:rPr>
              <a:t>Learning Competency:</a:t>
            </a:r>
            <a:endParaRPr lang="en-PH" sz="2400" dirty="0">
              <a:solidFill>
                <a:schemeClr val="tx1"/>
              </a:solidFill>
              <a:latin typeface="+mn-lt"/>
              <a:ea typeface="+mn-ea"/>
              <a:cs typeface="+mn-cs"/>
            </a:endParaRPr>
          </a:p>
          <a:p>
            <a:pPr marL="0" lvl="0" indent="0">
              <a:buNone/>
            </a:pPr>
            <a:r>
              <a:rPr lang="en-US" sz="2400" dirty="0" smtClean="0">
                <a:solidFill>
                  <a:schemeClr val="tx1"/>
                </a:solidFill>
                <a:latin typeface="+mn-lt"/>
                <a:ea typeface="+mn-ea"/>
                <a:cs typeface="+mn-cs"/>
              </a:rPr>
              <a:t>a. Determines </a:t>
            </a:r>
            <a:r>
              <a:rPr lang="en-US" sz="2400" dirty="0">
                <a:solidFill>
                  <a:schemeClr val="tx1"/>
                </a:solidFill>
                <a:latin typeface="+mn-lt"/>
                <a:ea typeface="+mn-ea"/>
                <a:cs typeface="+mn-cs"/>
              </a:rPr>
              <a:t>the circle and radius of a circle given its equation and vice-versa.</a:t>
            </a:r>
            <a:endParaRPr lang="en-PH" sz="2400" dirty="0">
              <a:solidFill>
                <a:schemeClr val="tx1"/>
              </a:solidFill>
              <a:latin typeface="+mn-lt"/>
              <a:ea typeface="+mn-ea"/>
              <a:cs typeface="+mn-cs"/>
            </a:endParaRPr>
          </a:p>
          <a:p>
            <a:pPr marL="0" lvl="0" indent="0">
              <a:buNone/>
            </a:pPr>
            <a:r>
              <a:rPr lang="en-US" sz="2400" dirty="0" smtClean="0">
                <a:solidFill>
                  <a:schemeClr val="tx1"/>
                </a:solidFill>
                <a:latin typeface="+mn-lt"/>
                <a:ea typeface="+mn-ea"/>
                <a:cs typeface="+mn-cs"/>
              </a:rPr>
              <a:t>b. Graph </a:t>
            </a:r>
            <a:r>
              <a:rPr lang="en-US" sz="2400" dirty="0">
                <a:solidFill>
                  <a:schemeClr val="tx1"/>
                </a:solidFill>
                <a:latin typeface="+mn-lt"/>
                <a:ea typeface="+mn-ea"/>
                <a:cs typeface="+mn-cs"/>
              </a:rPr>
              <a:t>a circle and other geometric figures on the coordinate plane.</a:t>
            </a:r>
            <a:endParaRPr lang="en-PH" sz="2400" dirty="0">
              <a:solidFill>
                <a:schemeClr val="tx1"/>
              </a:solidFill>
              <a:latin typeface="+mn-lt"/>
              <a:ea typeface="+mn-ea"/>
              <a:cs typeface="+mn-cs"/>
            </a:endParaRPr>
          </a:p>
          <a:p>
            <a:pPr marL="0" indent="0" algn="ctr">
              <a:buNone/>
            </a:pPr>
            <a:endParaRPr lang="en-US" sz="2400" b="1" dirty="0"/>
          </a:p>
          <a:p>
            <a:pPr marL="0" indent="0" algn="ctr">
              <a:buNone/>
            </a:pPr>
            <a:endParaRPr lang="en-US" sz="2400" b="1" dirty="0"/>
          </a:p>
          <a:p>
            <a:pPr marL="0" indent="0" algn="ctr">
              <a:buNone/>
            </a:pPr>
            <a:r>
              <a:rPr lang="en-US" sz="2400" b="1" dirty="0" smtClean="0">
                <a:solidFill>
                  <a:schemeClr val="tx1"/>
                </a:solidFill>
                <a:latin typeface="+mn-lt"/>
                <a:ea typeface="+mn-ea"/>
                <a:cs typeface="+mn-cs"/>
              </a:rPr>
              <a:t>Value </a:t>
            </a:r>
            <a:r>
              <a:rPr lang="en-US" sz="2400" b="1" dirty="0">
                <a:solidFill>
                  <a:schemeClr val="tx1"/>
                </a:solidFill>
                <a:latin typeface="+mn-lt"/>
                <a:ea typeface="+mn-ea"/>
                <a:cs typeface="+mn-cs"/>
              </a:rPr>
              <a:t>Aim</a:t>
            </a:r>
            <a:r>
              <a:rPr lang="en-US" sz="2400" dirty="0">
                <a:solidFill>
                  <a:schemeClr val="tx1"/>
                </a:solidFill>
                <a:latin typeface="+mn-lt"/>
                <a:ea typeface="+mn-ea"/>
                <a:cs typeface="+mn-cs"/>
              </a:rPr>
              <a:t>: Participation/ Cooperation</a:t>
            </a:r>
            <a:endParaRPr lang="en-PH" sz="2400" dirty="0">
              <a:solidFill>
                <a:schemeClr val="tx1"/>
              </a:solidFill>
              <a:latin typeface="+mn-lt"/>
              <a:ea typeface="+mn-ea"/>
              <a:cs typeface="+mn-cs"/>
            </a:endParaRPr>
          </a:p>
          <a:p>
            <a:pPr marL="0" indent="0">
              <a:buNone/>
            </a:pPr>
            <a:r>
              <a:rPr lang="en-US" sz="2400" b="1" dirty="0">
                <a:solidFill>
                  <a:schemeClr val="tx1"/>
                </a:solidFill>
                <a:latin typeface="+mn-lt"/>
                <a:ea typeface="+mn-ea"/>
                <a:cs typeface="+mn-cs"/>
              </a:rPr>
              <a:t> </a:t>
            </a:r>
            <a:endParaRPr lang="en-PH" sz="2400" dirty="0">
              <a:solidFill>
                <a:schemeClr val="tx1"/>
              </a:solidFill>
              <a:latin typeface="+mn-lt"/>
              <a:ea typeface="+mn-ea"/>
              <a:cs typeface="+mn-cs"/>
            </a:endParaRPr>
          </a:p>
          <a:p>
            <a:pPr marL="0" indent="0" algn="just">
              <a:buNone/>
            </a:pPr>
            <a:endParaRPr lang="en-PH"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02">
                                            <p:txEl>
                                              <p:pRg st="0" end="0"/>
                                            </p:txEl>
                                          </p:spTgt>
                                        </p:tgtEl>
                                        <p:attrNameLst>
                                          <p:attrName>style.visibility</p:attrName>
                                        </p:attrNameLst>
                                      </p:cBhvr>
                                      <p:to>
                                        <p:strVal val="visible"/>
                                      </p:to>
                                    </p:set>
                                    <p:animEffect transition="in" filter="barn(inVertical)">
                                      <p:cBhvr>
                                        <p:cTn id="7" dur="500"/>
                                        <p:tgtEl>
                                          <p:spTgt spid="1048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02">
                                            <p:txEl>
                                              <p:pRg st="1" end="1"/>
                                            </p:txEl>
                                          </p:spTgt>
                                        </p:tgtEl>
                                        <p:attrNameLst>
                                          <p:attrName>style.visibility</p:attrName>
                                        </p:attrNameLst>
                                      </p:cBhvr>
                                      <p:to>
                                        <p:strVal val="visible"/>
                                      </p:to>
                                    </p:set>
                                    <p:animEffect transition="in" filter="barn(inVertical)">
                                      <p:cBhvr>
                                        <p:cTn id="12" dur="500"/>
                                        <p:tgtEl>
                                          <p:spTgt spid="10486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02">
                                            <p:txEl>
                                              <p:pRg st="2" end="2"/>
                                            </p:txEl>
                                          </p:spTgt>
                                        </p:tgtEl>
                                        <p:attrNameLst>
                                          <p:attrName>style.visibility</p:attrName>
                                        </p:attrNameLst>
                                      </p:cBhvr>
                                      <p:to>
                                        <p:strVal val="visible"/>
                                      </p:to>
                                    </p:set>
                                    <p:animEffect transition="in" filter="barn(inVertical)">
                                      <p:cBhvr>
                                        <p:cTn id="17" dur="500"/>
                                        <p:tgtEl>
                                          <p:spTgt spid="10486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48602">
                                            <p:txEl>
                                              <p:pRg st="5" end="5"/>
                                            </p:txEl>
                                          </p:spTgt>
                                        </p:tgtEl>
                                        <p:attrNameLst>
                                          <p:attrName>style.visibility</p:attrName>
                                        </p:attrNameLst>
                                      </p:cBhvr>
                                      <p:to>
                                        <p:strVal val="visible"/>
                                      </p:to>
                                    </p:set>
                                    <p:animEffect transition="in" filter="barn(inVertical)">
                                      <p:cBhvr>
                                        <p:cTn id="22" dur="500"/>
                                        <p:tgtEl>
                                          <p:spTgt spid="104860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48602">
                                            <p:txEl>
                                              <p:pRg st="6" end="6"/>
                                            </p:txEl>
                                          </p:spTgt>
                                        </p:tgtEl>
                                        <p:attrNameLst>
                                          <p:attrName>style.visibility</p:attrName>
                                        </p:attrNameLst>
                                      </p:cBhvr>
                                      <p:to>
                                        <p:strVal val="visible"/>
                                      </p:to>
                                    </p:set>
                                    <p:animEffect transition="in" filter="barn(inVertical)">
                                      <p:cBhvr>
                                        <p:cTn id="27" dur="500"/>
                                        <p:tgtEl>
                                          <p:spTgt spid="104860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Title 1"/>
          <p:cNvSpPr>
            <a:spLocks noGrp="1"/>
          </p:cNvSpPr>
          <p:nvPr>
            <p:ph type="title"/>
          </p:nvPr>
        </p:nvSpPr>
        <p:spPr>
          <a:xfrm>
            <a:off x="457200" y="346646"/>
            <a:ext cx="8363272" cy="994122"/>
          </a:xfrm>
        </p:spPr>
        <p:txBody>
          <a:bodyPr/>
          <a:lstStyle/>
          <a:p>
            <a:pPr algn="l"/>
            <a:r>
              <a:rPr lang="en-US" sz="2800" b="1" dirty="0">
                <a:solidFill>
                  <a:schemeClr val="tx2"/>
                </a:solidFill>
                <a:latin typeface="+mj-lt"/>
                <a:ea typeface="+mj-ea"/>
                <a:cs typeface="+mj-cs"/>
              </a:rPr>
              <a:t>SELECT AND UTILIZE TEACHING METHODS/STRATEGIES:</a:t>
            </a:r>
            <a:endParaRPr lang="en-PH" sz="2800" dirty="0"/>
          </a:p>
        </p:txBody>
      </p:sp>
      <p:sp>
        <p:nvSpPr>
          <p:cNvPr id="1048604" name="Content Placeholder 2"/>
          <p:cNvSpPr>
            <a:spLocks noGrp="1"/>
          </p:cNvSpPr>
          <p:nvPr>
            <p:ph idx="1"/>
          </p:nvPr>
        </p:nvSpPr>
        <p:spPr>
          <a:xfrm>
            <a:off x="467544" y="1340768"/>
            <a:ext cx="8229600" cy="1368152"/>
          </a:xfrm>
        </p:spPr>
        <p:txBody>
          <a:bodyPr/>
          <a:lstStyle/>
          <a:p>
            <a:pPr marL="0" indent="0" algn="just">
              <a:buNone/>
            </a:pPr>
            <a:r>
              <a:rPr lang="en-US" sz="2400" dirty="0">
                <a:solidFill>
                  <a:schemeClr val="tx1"/>
                </a:solidFill>
                <a:latin typeface="+mn-lt"/>
                <a:ea typeface="+mn-ea"/>
                <a:cs typeface="+mn-cs"/>
              </a:rPr>
              <a:t>Discussion, question and answer along with the technological tools will be used to teach students how illustrate, determine and graph a circle.</a:t>
            </a:r>
            <a:endParaRPr lang="en-PH" sz="2400" dirty="0">
              <a:solidFill>
                <a:schemeClr val="tx1"/>
              </a:solidFill>
              <a:latin typeface="+mn-lt"/>
              <a:ea typeface="+mn-ea"/>
              <a:cs typeface="+mn-cs"/>
            </a:endParaRPr>
          </a:p>
          <a:p>
            <a:pPr marL="0" indent="0" algn="just">
              <a:buNone/>
            </a:pPr>
            <a:endParaRPr lang="en-PH" sz="2400" dirty="0"/>
          </a:p>
        </p:txBody>
      </p:sp>
      <p:sp>
        <p:nvSpPr>
          <p:cNvPr id="1048605" name="Content Placeholder 2"/>
          <p:cNvSpPr txBox="1"/>
          <p:nvPr/>
        </p:nvSpPr>
        <p:spPr bwMode="auto">
          <a:xfrm>
            <a:off x="1691680" y="2708920"/>
            <a:ext cx="6336704" cy="3816424"/>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US" sz="2800" b="1" dirty="0"/>
              <a:t>SELECT AND UTILIZE MEDIA:</a:t>
            </a:r>
            <a:endParaRPr lang="en-PH" sz="2400" dirty="0"/>
          </a:p>
          <a:p>
            <a:pPr marL="457200" lvl="0" indent="-457200" algn="just">
              <a:buFont typeface="+mj-lt"/>
              <a:buAutoNum type="alphaLcParenR"/>
            </a:pPr>
            <a:r>
              <a:rPr lang="en-US" sz="2400" dirty="0" smtClean="0"/>
              <a:t>Laptop</a:t>
            </a:r>
            <a:endParaRPr lang="en-PH" sz="2400" dirty="0" smtClean="0"/>
          </a:p>
          <a:p>
            <a:pPr marL="457200" lvl="0" indent="-457200" algn="just">
              <a:buFont typeface="+mj-lt"/>
              <a:buAutoNum type="alphaLcParenR"/>
            </a:pPr>
            <a:r>
              <a:rPr lang="en-US" sz="2400" dirty="0" smtClean="0"/>
              <a:t>Projector</a:t>
            </a:r>
            <a:endParaRPr lang="en-PH" sz="2400" dirty="0"/>
          </a:p>
          <a:p>
            <a:pPr marL="457200" lvl="0" indent="-457200" algn="just">
              <a:buFont typeface="+mj-lt"/>
              <a:buAutoNum type="alphaLcParenR"/>
            </a:pPr>
            <a:r>
              <a:rPr lang="en-US" sz="2400" dirty="0"/>
              <a:t>LCD screen</a:t>
            </a:r>
            <a:endParaRPr lang="en-PH" sz="2400" dirty="0"/>
          </a:p>
          <a:p>
            <a:pPr marL="457200" lvl="0" indent="-457200" algn="just">
              <a:buFont typeface="+mj-lt"/>
              <a:buAutoNum type="alphaLcParenR"/>
            </a:pPr>
            <a:r>
              <a:rPr lang="en-US" sz="2400" dirty="0" err="1" smtClean="0"/>
              <a:t>GeoGebra</a:t>
            </a:r>
            <a:endParaRPr lang="en-US" sz="2400" dirty="0" smtClean="0"/>
          </a:p>
          <a:p>
            <a:pPr marL="457200" lvl="0" indent="-457200" algn="just">
              <a:buFont typeface="+mj-lt"/>
              <a:buAutoNum type="alphaLcParenR"/>
            </a:pPr>
            <a:r>
              <a:rPr lang="en-US" sz="2400" dirty="0" smtClean="0"/>
              <a:t>Mobile phones</a:t>
            </a:r>
            <a:endParaRPr lang="en-PH"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03"/>
                                        </p:tgtEl>
                                        <p:attrNameLst>
                                          <p:attrName>style.visibility</p:attrName>
                                        </p:attrNameLst>
                                      </p:cBhvr>
                                      <p:to>
                                        <p:strVal val="visible"/>
                                      </p:to>
                                    </p:set>
                                    <p:animEffect transition="in" filter="fade">
                                      <p:cBhvr>
                                        <p:cTn id="7" dur="1000"/>
                                        <p:tgtEl>
                                          <p:spTgt spid="1048603"/>
                                        </p:tgtEl>
                                      </p:cBhvr>
                                    </p:animEffect>
                                    <p:anim calcmode="lin" valueType="num">
                                      <p:cBhvr>
                                        <p:cTn id="8" dur="1000" fill="hold"/>
                                        <p:tgtEl>
                                          <p:spTgt spid="1048603"/>
                                        </p:tgtEl>
                                        <p:attrNameLst>
                                          <p:attrName>ppt_x</p:attrName>
                                        </p:attrNameLst>
                                      </p:cBhvr>
                                      <p:tavLst>
                                        <p:tav tm="0">
                                          <p:val>
                                            <p:strVal val="#ppt_x"/>
                                          </p:val>
                                        </p:tav>
                                        <p:tav tm="100000">
                                          <p:val>
                                            <p:strVal val="#ppt_x"/>
                                          </p:val>
                                        </p:tav>
                                      </p:tavLst>
                                    </p:anim>
                                    <p:anim calcmode="lin" valueType="num">
                                      <p:cBhvr>
                                        <p:cTn id="9" dur="1000" fill="hold"/>
                                        <p:tgtEl>
                                          <p:spTgt spid="104860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04">
                                            <p:txEl>
                                              <p:pRg st="0" end="0"/>
                                            </p:txEl>
                                          </p:spTgt>
                                        </p:tgtEl>
                                        <p:attrNameLst>
                                          <p:attrName>style.visibility</p:attrName>
                                        </p:attrNameLst>
                                      </p:cBhvr>
                                      <p:to>
                                        <p:strVal val="visible"/>
                                      </p:to>
                                    </p:set>
                                    <p:animEffect transition="in" filter="barn(inVertical)">
                                      <p:cBhvr>
                                        <p:cTn id="14" dur="500"/>
                                        <p:tgtEl>
                                          <p:spTgt spid="104860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48605"/>
                                        </p:tgtEl>
                                        <p:attrNameLst>
                                          <p:attrName>style.visibility</p:attrName>
                                        </p:attrNameLst>
                                      </p:cBhvr>
                                      <p:to>
                                        <p:strVal val="visible"/>
                                      </p:to>
                                    </p:set>
                                    <p:animEffect transition="in" filter="fade">
                                      <p:cBhvr>
                                        <p:cTn id="19" dur="1000"/>
                                        <p:tgtEl>
                                          <p:spTgt spid="1048605"/>
                                        </p:tgtEl>
                                      </p:cBhvr>
                                    </p:animEffect>
                                    <p:anim calcmode="lin" valueType="num">
                                      <p:cBhvr>
                                        <p:cTn id="20" dur="1000" fill="hold"/>
                                        <p:tgtEl>
                                          <p:spTgt spid="1048605"/>
                                        </p:tgtEl>
                                        <p:attrNameLst>
                                          <p:attrName>ppt_x</p:attrName>
                                        </p:attrNameLst>
                                      </p:cBhvr>
                                      <p:tavLst>
                                        <p:tav tm="0">
                                          <p:val>
                                            <p:strVal val="#ppt_x"/>
                                          </p:val>
                                        </p:tav>
                                        <p:tav tm="100000">
                                          <p:val>
                                            <p:strVal val="#ppt_x"/>
                                          </p:val>
                                        </p:tav>
                                      </p:tavLst>
                                    </p:anim>
                                    <p:anim calcmode="lin" valueType="num">
                                      <p:cBhvr>
                                        <p:cTn id="21" dur="1000" fill="hold"/>
                                        <p:tgtEl>
                                          <p:spTgt spid="10486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3" grpId="0"/>
      <p:bldP spid="1048604" grpId="0" build="p"/>
      <p:bldP spid="104860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title"/>
          </p:nvPr>
        </p:nvSpPr>
        <p:spPr>
          <a:xfrm>
            <a:off x="457200" y="346646"/>
            <a:ext cx="5194920" cy="850106"/>
          </a:xfrm>
        </p:spPr>
        <p:txBody>
          <a:bodyPr/>
          <a:lstStyle/>
          <a:p>
            <a:pPr algn="l"/>
            <a:r>
              <a:rPr lang="en-US" sz="2800" b="1" dirty="0">
                <a:solidFill>
                  <a:schemeClr val="tx2"/>
                </a:solidFill>
                <a:latin typeface="+mj-lt"/>
                <a:ea typeface="+mj-ea"/>
                <a:cs typeface="+mj-cs"/>
              </a:rPr>
              <a:t>Introduction:</a:t>
            </a:r>
            <a:endParaRPr lang="en-PH" sz="2800" dirty="0">
              <a:solidFill>
                <a:schemeClr val="tx2"/>
              </a:solidFill>
              <a:latin typeface="+mj-lt"/>
              <a:ea typeface="+mj-ea"/>
              <a:cs typeface="+mj-cs"/>
            </a:endParaRPr>
          </a:p>
        </p:txBody>
      </p:sp>
      <p:sp>
        <p:nvSpPr>
          <p:cNvPr id="1048607" name="Content Placeholder 2"/>
          <p:cNvSpPr>
            <a:spLocks noGrp="1"/>
          </p:cNvSpPr>
          <p:nvPr>
            <p:ph idx="1"/>
          </p:nvPr>
        </p:nvSpPr>
        <p:spPr>
          <a:xfrm>
            <a:off x="467544" y="1340768"/>
            <a:ext cx="8229600" cy="4896544"/>
          </a:xfrm>
        </p:spPr>
        <p:txBody>
          <a:bodyPr/>
          <a:lstStyle/>
          <a:p>
            <a:pPr marL="0" indent="0" algn="just">
              <a:buNone/>
            </a:pPr>
            <a:r>
              <a:rPr lang="en-US" sz="2400" dirty="0" smtClean="0">
                <a:solidFill>
                  <a:schemeClr val="tx1"/>
                </a:solidFill>
                <a:latin typeface="+mn-lt"/>
                <a:ea typeface="+mn-ea"/>
                <a:cs typeface="+mn-cs"/>
              </a:rPr>
              <a:t>	Teachers </a:t>
            </a:r>
            <a:r>
              <a:rPr lang="en-US" sz="2400" dirty="0">
                <a:solidFill>
                  <a:schemeClr val="tx1"/>
                </a:solidFill>
                <a:latin typeface="+mn-lt"/>
                <a:ea typeface="+mn-ea"/>
                <a:cs typeface="+mn-cs"/>
              </a:rPr>
              <a:t>will inform students that the lesson will be circles. Teacher will ask the students the parts of circles in order to stimulate their previous knowledge. Once selected students have shared their understanding about circle, teacher will share a brief description that will lead to a new topic. The teaching strategies that will be used are Inquiry-Based learning and Experiential learning. Students will explore and discover the content required of the activities.</a:t>
            </a: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06"/>
                                        </p:tgtEl>
                                        <p:attrNameLst>
                                          <p:attrName>style.visibility</p:attrName>
                                        </p:attrNameLst>
                                      </p:cBhvr>
                                      <p:to>
                                        <p:strVal val="visible"/>
                                      </p:to>
                                    </p:set>
                                    <p:animEffect transition="in" filter="fade">
                                      <p:cBhvr>
                                        <p:cTn id="7" dur="1000"/>
                                        <p:tgtEl>
                                          <p:spTgt spid="1048606"/>
                                        </p:tgtEl>
                                      </p:cBhvr>
                                    </p:animEffect>
                                    <p:anim calcmode="lin" valueType="num">
                                      <p:cBhvr>
                                        <p:cTn id="8" dur="1000" fill="hold"/>
                                        <p:tgtEl>
                                          <p:spTgt spid="1048606"/>
                                        </p:tgtEl>
                                        <p:attrNameLst>
                                          <p:attrName>ppt_x</p:attrName>
                                        </p:attrNameLst>
                                      </p:cBhvr>
                                      <p:tavLst>
                                        <p:tav tm="0">
                                          <p:val>
                                            <p:strVal val="#ppt_x"/>
                                          </p:val>
                                        </p:tav>
                                        <p:tav tm="100000">
                                          <p:val>
                                            <p:strVal val="#ppt_x"/>
                                          </p:val>
                                        </p:tav>
                                      </p:tavLst>
                                    </p:anim>
                                    <p:anim calcmode="lin" valueType="num">
                                      <p:cBhvr>
                                        <p:cTn id="9" dur="1000" fill="hold"/>
                                        <p:tgtEl>
                                          <p:spTgt spid="104860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48607">
                                            <p:txEl>
                                              <p:pRg st="0" end="0"/>
                                            </p:txEl>
                                          </p:spTgt>
                                        </p:tgtEl>
                                        <p:attrNameLst>
                                          <p:attrName>style.visibility</p:attrName>
                                        </p:attrNameLst>
                                      </p:cBhvr>
                                      <p:to>
                                        <p:strVal val="visible"/>
                                      </p:to>
                                    </p:set>
                                    <p:animEffect transition="in" filter="fade">
                                      <p:cBhvr>
                                        <p:cTn id="14" dur="1000"/>
                                        <p:tgtEl>
                                          <p:spTgt spid="1048607">
                                            <p:txEl>
                                              <p:pRg st="0" end="0"/>
                                            </p:txEl>
                                          </p:spTgt>
                                        </p:tgtEl>
                                      </p:cBhvr>
                                    </p:animEffect>
                                    <p:anim calcmode="lin" valueType="num">
                                      <p:cBhvr>
                                        <p:cTn id="15" dur="1000" fill="hold"/>
                                        <p:tgtEl>
                                          <p:spTgt spid="104860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4860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6" grpId="0"/>
      <p:bldP spid="10486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Title 1"/>
          <p:cNvSpPr>
            <a:spLocks noGrp="1"/>
          </p:cNvSpPr>
          <p:nvPr>
            <p:ph type="title"/>
          </p:nvPr>
        </p:nvSpPr>
        <p:spPr>
          <a:xfrm>
            <a:off x="457200" y="346646"/>
            <a:ext cx="5194920" cy="850106"/>
          </a:xfrm>
        </p:spPr>
        <p:txBody>
          <a:bodyPr/>
          <a:lstStyle/>
          <a:p>
            <a:pPr algn="l"/>
            <a:r>
              <a:rPr lang="en-US" sz="2800" b="1" dirty="0">
                <a:solidFill>
                  <a:schemeClr val="tx2"/>
                </a:solidFill>
                <a:latin typeface="+mj-lt"/>
                <a:ea typeface="+mj-ea"/>
                <a:cs typeface="+mj-cs"/>
              </a:rPr>
              <a:t>Procedure:</a:t>
            </a:r>
            <a:endParaRPr lang="en-PH" sz="2800" dirty="0">
              <a:solidFill>
                <a:schemeClr val="tx2"/>
              </a:solidFill>
              <a:latin typeface="+mj-lt"/>
              <a:ea typeface="+mj-ea"/>
              <a:cs typeface="+mj-cs"/>
            </a:endParaRPr>
          </a:p>
        </p:txBody>
      </p:sp>
      <p:sp>
        <p:nvSpPr>
          <p:cNvPr id="1048609" name="Content Placeholder 2"/>
          <p:cNvSpPr>
            <a:spLocks noGrp="1"/>
          </p:cNvSpPr>
          <p:nvPr>
            <p:ph idx="1"/>
          </p:nvPr>
        </p:nvSpPr>
        <p:spPr>
          <a:xfrm>
            <a:off x="467544" y="1340768"/>
            <a:ext cx="8229600" cy="4896544"/>
          </a:xfrm>
        </p:spPr>
        <p:txBody>
          <a:bodyPr/>
          <a:lstStyle/>
          <a:p>
            <a:pPr marL="0" lvl="0" indent="0" algn="just">
              <a:buNone/>
            </a:pPr>
            <a:r>
              <a:rPr lang="en-US" sz="2400" dirty="0" smtClean="0">
                <a:solidFill>
                  <a:schemeClr val="tx1"/>
                </a:solidFill>
                <a:latin typeface="+mn-lt"/>
                <a:ea typeface="+mn-ea"/>
                <a:cs typeface="+mn-cs"/>
              </a:rPr>
              <a:t>1. The </a:t>
            </a:r>
            <a:r>
              <a:rPr lang="en-US" sz="2400" dirty="0">
                <a:solidFill>
                  <a:schemeClr val="tx1"/>
                </a:solidFill>
                <a:latin typeface="+mn-lt"/>
                <a:ea typeface="+mn-ea"/>
                <a:cs typeface="+mn-cs"/>
              </a:rPr>
              <a:t>teacher will prepare the selected media.</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2. The </a:t>
            </a:r>
            <a:r>
              <a:rPr lang="en-US" sz="2400" dirty="0">
                <a:solidFill>
                  <a:schemeClr val="tx1"/>
                </a:solidFill>
                <a:latin typeface="+mn-lt"/>
                <a:ea typeface="+mn-ea"/>
                <a:cs typeface="+mn-cs"/>
              </a:rPr>
              <a:t>teacher will tell the students that if they will not meet the 85% accuracy in determining the circle and radius of a circle given its equation and vice-versa and graphing a circle and other geometric figures on the coordinate planes students are unable to accurately do so, </a:t>
            </a:r>
            <a:r>
              <a:rPr lang="en-US" sz="2400" dirty="0" err="1">
                <a:solidFill>
                  <a:schemeClr val="tx1"/>
                </a:solidFill>
                <a:latin typeface="+mn-lt"/>
                <a:ea typeface="+mn-ea"/>
                <a:cs typeface="+mn-cs"/>
              </a:rPr>
              <a:t>GeoGebra</a:t>
            </a:r>
            <a:r>
              <a:rPr lang="en-US" sz="2400" dirty="0">
                <a:solidFill>
                  <a:schemeClr val="tx1"/>
                </a:solidFill>
                <a:latin typeface="+mn-lt"/>
                <a:ea typeface="+mn-ea"/>
                <a:cs typeface="+mn-cs"/>
              </a:rPr>
              <a:t> pertains to do so.</a:t>
            </a: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08"/>
                                        </p:tgtEl>
                                        <p:attrNameLst>
                                          <p:attrName>style.visibility</p:attrName>
                                        </p:attrNameLst>
                                      </p:cBhvr>
                                      <p:to>
                                        <p:strVal val="visible"/>
                                      </p:to>
                                    </p:set>
                                    <p:animEffect transition="in" filter="fade">
                                      <p:cBhvr>
                                        <p:cTn id="7" dur="1000"/>
                                        <p:tgtEl>
                                          <p:spTgt spid="1048608"/>
                                        </p:tgtEl>
                                      </p:cBhvr>
                                    </p:animEffect>
                                    <p:anim calcmode="lin" valueType="num">
                                      <p:cBhvr>
                                        <p:cTn id="8" dur="1000" fill="hold"/>
                                        <p:tgtEl>
                                          <p:spTgt spid="1048608"/>
                                        </p:tgtEl>
                                        <p:attrNameLst>
                                          <p:attrName>ppt_x</p:attrName>
                                        </p:attrNameLst>
                                      </p:cBhvr>
                                      <p:tavLst>
                                        <p:tav tm="0">
                                          <p:val>
                                            <p:strVal val="#ppt_x"/>
                                          </p:val>
                                        </p:tav>
                                        <p:tav tm="100000">
                                          <p:val>
                                            <p:strVal val="#ppt_x"/>
                                          </p:val>
                                        </p:tav>
                                      </p:tavLst>
                                    </p:anim>
                                    <p:anim calcmode="lin" valueType="num">
                                      <p:cBhvr>
                                        <p:cTn id="9" dur="1000" fill="hold"/>
                                        <p:tgtEl>
                                          <p:spTgt spid="104860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48609">
                                            <p:txEl>
                                              <p:pRg st="0" end="0"/>
                                            </p:txEl>
                                          </p:spTgt>
                                        </p:tgtEl>
                                        <p:attrNameLst>
                                          <p:attrName>style.visibility</p:attrName>
                                        </p:attrNameLst>
                                      </p:cBhvr>
                                      <p:to>
                                        <p:strVal val="visible"/>
                                      </p:to>
                                    </p:set>
                                    <p:anim calcmode="lin" valueType="num">
                                      <p:cBhvr additive="base">
                                        <p:cTn id="14" dur="500" fill="hold"/>
                                        <p:tgtEl>
                                          <p:spTgt spid="1048609">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486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48609">
                                            <p:txEl>
                                              <p:pRg st="1" end="1"/>
                                            </p:txEl>
                                          </p:spTgt>
                                        </p:tgtEl>
                                        <p:attrNameLst>
                                          <p:attrName>style.visibility</p:attrName>
                                        </p:attrNameLst>
                                      </p:cBhvr>
                                      <p:to>
                                        <p:strVal val="visible"/>
                                      </p:to>
                                    </p:set>
                                    <p:anim calcmode="lin" valueType="num">
                                      <p:cBhvr additive="base">
                                        <p:cTn id="20" dur="500" fill="hold"/>
                                        <p:tgtEl>
                                          <p:spTgt spid="1048609">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4860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8" grpId="0"/>
      <p:bldP spid="104860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
          <p:cNvSpPr>
            <a:spLocks noGrp="1"/>
          </p:cNvSpPr>
          <p:nvPr>
            <p:ph type="title"/>
          </p:nvPr>
        </p:nvSpPr>
        <p:spPr>
          <a:xfrm>
            <a:off x="457200" y="346646"/>
            <a:ext cx="5194920" cy="850106"/>
          </a:xfrm>
        </p:spPr>
        <p:txBody>
          <a:bodyPr/>
          <a:lstStyle/>
          <a:p>
            <a:pPr algn="l"/>
            <a:r>
              <a:rPr lang="en-US" sz="2800" b="1" dirty="0">
                <a:solidFill>
                  <a:schemeClr val="tx2"/>
                </a:solidFill>
                <a:latin typeface="+mj-lt"/>
                <a:ea typeface="+mj-ea"/>
                <a:cs typeface="+mj-cs"/>
              </a:rPr>
              <a:t>Procedure:</a:t>
            </a:r>
            <a:endParaRPr lang="en-PH" sz="2800" dirty="0">
              <a:solidFill>
                <a:schemeClr val="tx2"/>
              </a:solidFill>
              <a:latin typeface="+mj-lt"/>
              <a:ea typeface="+mj-ea"/>
              <a:cs typeface="+mj-cs"/>
            </a:endParaRPr>
          </a:p>
        </p:txBody>
      </p:sp>
      <p:sp>
        <p:nvSpPr>
          <p:cNvPr id="1048611" name="Content Placeholder 2"/>
          <p:cNvSpPr>
            <a:spLocks noGrp="1"/>
          </p:cNvSpPr>
          <p:nvPr>
            <p:ph idx="1"/>
          </p:nvPr>
        </p:nvSpPr>
        <p:spPr>
          <a:xfrm>
            <a:off x="467544" y="1340768"/>
            <a:ext cx="8229600" cy="4896544"/>
          </a:xfrm>
        </p:spPr>
        <p:txBody>
          <a:bodyPr/>
          <a:lstStyle/>
          <a:p>
            <a:pPr marL="0" lvl="0" indent="0" algn="just">
              <a:buNone/>
            </a:pPr>
            <a:r>
              <a:rPr lang="en-US" sz="2400" dirty="0" smtClean="0"/>
              <a:t>3. </a:t>
            </a:r>
            <a:r>
              <a:rPr lang="en-US" sz="2400" dirty="0" smtClean="0">
                <a:solidFill>
                  <a:schemeClr val="tx1"/>
                </a:solidFill>
                <a:latin typeface="+mn-lt"/>
                <a:ea typeface="+mn-ea"/>
                <a:cs typeface="+mn-cs"/>
              </a:rPr>
              <a:t>The </a:t>
            </a:r>
            <a:r>
              <a:rPr lang="en-US" sz="2400" dirty="0" err="1">
                <a:solidFill>
                  <a:schemeClr val="tx1"/>
                </a:solidFill>
                <a:latin typeface="+mn-lt"/>
                <a:ea typeface="+mn-ea"/>
                <a:cs typeface="+mn-cs"/>
              </a:rPr>
              <a:t>GeoGebra</a:t>
            </a:r>
            <a:r>
              <a:rPr lang="en-US" sz="2400" dirty="0">
                <a:solidFill>
                  <a:schemeClr val="tx1"/>
                </a:solidFill>
                <a:latin typeface="+mn-lt"/>
                <a:ea typeface="+mn-ea"/>
                <a:cs typeface="+mn-cs"/>
              </a:rPr>
              <a:t> app can be used by:</a:t>
            </a:r>
            <a:endParaRPr lang="en-PH" sz="2400" dirty="0">
              <a:solidFill>
                <a:schemeClr val="tx1"/>
              </a:solidFill>
              <a:latin typeface="+mn-lt"/>
              <a:ea typeface="+mn-ea"/>
              <a:cs typeface="+mn-cs"/>
            </a:endParaRPr>
          </a:p>
          <a:p>
            <a:pPr marL="0" lvl="0" indent="0" algn="just">
              <a:buNone/>
            </a:pPr>
            <a:r>
              <a:rPr lang="en-US" sz="2400" dirty="0" smtClean="0"/>
              <a:t>a. </a:t>
            </a:r>
            <a:r>
              <a:rPr lang="en-US" sz="2400" dirty="0" smtClean="0">
                <a:solidFill>
                  <a:schemeClr val="tx1"/>
                </a:solidFill>
                <a:latin typeface="+mn-lt"/>
                <a:ea typeface="+mn-ea"/>
                <a:cs typeface="+mn-cs"/>
              </a:rPr>
              <a:t>The </a:t>
            </a:r>
            <a:r>
              <a:rPr lang="en-US" sz="2400" dirty="0">
                <a:solidFill>
                  <a:schemeClr val="tx1"/>
                </a:solidFill>
                <a:latin typeface="+mn-lt"/>
                <a:ea typeface="+mn-ea"/>
                <a:cs typeface="+mn-cs"/>
              </a:rPr>
              <a:t>teacher will show how to input an equation of the circle, shown through LCD screen or projector.</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b. The </a:t>
            </a:r>
            <a:r>
              <a:rPr lang="en-US" sz="2400" dirty="0">
                <a:solidFill>
                  <a:schemeClr val="tx1"/>
                </a:solidFill>
                <a:latin typeface="+mn-lt"/>
                <a:ea typeface="+mn-ea"/>
                <a:cs typeface="+mn-cs"/>
              </a:rPr>
              <a:t>students will then follow and try to do it using their phones or laptops, if available.</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c. After </a:t>
            </a:r>
            <a:r>
              <a:rPr lang="en-US" sz="2400" dirty="0">
                <a:solidFill>
                  <a:schemeClr val="tx1"/>
                </a:solidFill>
                <a:latin typeface="+mn-lt"/>
                <a:ea typeface="+mn-ea"/>
                <a:cs typeface="+mn-cs"/>
              </a:rPr>
              <a:t>inputting the equation, the app will eventually process and show the graph of the circle’s equation.</a:t>
            </a:r>
            <a:endParaRPr lang="en-PH" sz="2400" dirty="0">
              <a:solidFill>
                <a:schemeClr val="tx1"/>
              </a:solidFill>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11">
                                            <p:txEl>
                                              <p:pRg st="0" end="0"/>
                                            </p:txEl>
                                          </p:spTgt>
                                        </p:tgtEl>
                                        <p:attrNameLst>
                                          <p:attrName>style.visibility</p:attrName>
                                        </p:attrNameLst>
                                      </p:cBhvr>
                                      <p:to>
                                        <p:strVal val="visible"/>
                                      </p:to>
                                    </p:set>
                                    <p:anim calcmode="lin" valueType="num">
                                      <p:cBhvr additive="base">
                                        <p:cTn id="7" dur="500" fill="hold"/>
                                        <p:tgtEl>
                                          <p:spTgt spid="10486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11">
                                            <p:txEl>
                                              <p:pRg st="1" end="1"/>
                                            </p:txEl>
                                          </p:spTgt>
                                        </p:tgtEl>
                                        <p:attrNameLst>
                                          <p:attrName>style.visibility</p:attrName>
                                        </p:attrNameLst>
                                      </p:cBhvr>
                                      <p:to>
                                        <p:strVal val="visible"/>
                                      </p:to>
                                    </p:set>
                                    <p:anim calcmode="lin" valueType="num">
                                      <p:cBhvr additive="base">
                                        <p:cTn id="13" dur="500" fill="hold"/>
                                        <p:tgtEl>
                                          <p:spTgt spid="10486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11">
                                            <p:txEl>
                                              <p:pRg st="2" end="2"/>
                                            </p:txEl>
                                          </p:spTgt>
                                        </p:tgtEl>
                                        <p:attrNameLst>
                                          <p:attrName>style.visibility</p:attrName>
                                        </p:attrNameLst>
                                      </p:cBhvr>
                                      <p:to>
                                        <p:strVal val="visible"/>
                                      </p:to>
                                    </p:set>
                                    <p:anim calcmode="lin" valueType="num">
                                      <p:cBhvr additive="base">
                                        <p:cTn id="19" dur="500" fill="hold"/>
                                        <p:tgtEl>
                                          <p:spTgt spid="10486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8611">
                                            <p:txEl>
                                              <p:pRg st="3" end="3"/>
                                            </p:txEl>
                                          </p:spTgt>
                                        </p:tgtEl>
                                        <p:attrNameLst>
                                          <p:attrName>style.visibility</p:attrName>
                                        </p:attrNameLst>
                                      </p:cBhvr>
                                      <p:to>
                                        <p:strVal val="visible"/>
                                      </p:to>
                                    </p:set>
                                    <p:anim calcmode="lin" valueType="num">
                                      <p:cBhvr additive="base">
                                        <p:cTn id="25" dur="500" fill="hold"/>
                                        <p:tgtEl>
                                          <p:spTgt spid="10486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86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a:xfrm>
            <a:off x="457200" y="346646"/>
            <a:ext cx="5194920" cy="850106"/>
          </a:xfrm>
        </p:spPr>
        <p:txBody>
          <a:bodyPr/>
          <a:lstStyle/>
          <a:p>
            <a:pPr algn="l"/>
            <a:r>
              <a:rPr lang="en-US" sz="2800" b="1" dirty="0">
                <a:solidFill>
                  <a:schemeClr val="tx2"/>
                </a:solidFill>
                <a:latin typeface="+mj-lt"/>
                <a:ea typeface="+mj-ea"/>
                <a:cs typeface="+mj-cs"/>
              </a:rPr>
              <a:t>Procedure:</a:t>
            </a:r>
            <a:endParaRPr lang="en-PH" sz="2800" dirty="0">
              <a:solidFill>
                <a:schemeClr val="tx2"/>
              </a:solidFill>
              <a:latin typeface="+mj-lt"/>
              <a:ea typeface="+mj-ea"/>
              <a:cs typeface="+mj-cs"/>
            </a:endParaRPr>
          </a:p>
        </p:txBody>
      </p:sp>
      <p:pic>
        <p:nvPicPr>
          <p:cNvPr id="2097152" name="Picture 3"/>
          <p:cNvPicPr>
            <a:picLocks noChangeAspect="1"/>
          </p:cNvPicPr>
          <p:nvPr/>
        </p:nvPicPr>
        <p:blipFill rotWithShape="1">
          <a:blip r:embed="rId2"/>
          <a:srcRect t="26667" b="25656"/>
          <a:stretch>
            <a:fillRect/>
          </a:stretch>
        </p:blipFill>
        <p:spPr>
          <a:xfrm>
            <a:off x="467545" y="1268760"/>
            <a:ext cx="3240360" cy="2746487"/>
          </a:xfrm>
          <a:prstGeom prst="rect">
            <a:avLst/>
          </a:prstGeom>
        </p:spPr>
      </p:pic>
      <p:pic>
        <p:nvPicPr>
          <p:cNvPr id="2097153" name="Picture 2"/>
          <p:cNvPicPr>
            <a:picLocks noChangeAspect="1" noChangeArrowheads="1"/>
          </p:cNvPicPr>
          <p:nvPr/>
        </p:nvPicPr>
        <p:blipFill>
          <a:blip r:embed="rId3"/>
          <a:srcRect/>
          <a:stretch>
            <a:fillRect/>
          </a:stretch>
        </p:blipFill>
        <p:spPr bwMode="auto">
          <a:xfrm>
            <a:off x="3888879" y="1772816"/>
            <a:ext cx="4643561" cy="3574361"/>
          </a:xfrm>
          <a:prstGeom prst="rect">
            <a:avLst/>
          </a:prstGeom>
          <a:noFill/>
          <a:ln>
            <a:noFill/>
          </a:ln>
          <a:effectLst/>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97152"/>
                                        </p:tgtEl>
                                        <p:attrNameLst>
                                          <p:attrName>style.visibility</p:attrName>
                                        </p:attrNameLst>
                                      </p:cBhvr>
                                      <p:to>
                                        <p:strVal val="visible"/>
                                      </p:to>
                                    </p:set>
                                    <p:animEffect transition="in" filter="wipe(down)">
                                      <p:cBhvr>
                                        <p:cTn id="7" dur="580">
                                          <p:stCondLst>
                                            <p:cond delay="0"/>
                                          </p:stCondLst>
                                        </p:cTn>
                                        <p:tgtEl>
                                          <p:spTgt spid="2097152"/>
                                        </p:tgtEl>
                                      </p:cBhvr>
                                    </p:animEffect>
                                    <p:anim calcmode="lin" valueType="num">
                                      <p:cBhvr>
                                        <p:cTn id="8" dur="1822" tmFilter="0,0; 0.14,0.36; 0.43,0.73; 0.71,0.91; 1.0,1.0">
                                          <p:stCondLst>
                                            <p:cond delay="0"/>
                                          </p:stCondLst>
                                        </p:cTn>
                                        <p:tgtEl>
                                          <p:spTgt spid="209715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9715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9715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9715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97152"/>
                                        </p:tgtEl>
                                        <p:attrNameLst>
                                          <p:attrName>ppt_y</p:attrName>
                                        </p:attrNameLst>
                                      </p:cBhvr>
                                      <p:tavLst>
                                        <p:tav tm="0" fmla="#ppt_y-sin(pi*$)/81">
                                          <p:val>
                                            <p:fltVal val="0"/>
                                          </p:val>
                                        </p:tav>
                                        <p:tav tm="100000">
                                          <p:val>
                                            <p:fltVal val="1"/>
                                          </p:val>
                                        </p:tav>
                                      </p:tavLst>
                                    </p:anim>
                                    <p:animScale>
                                      <p:cBhvr>
                                        <p:cTn id="13" dur="26">
                                          <p:stCondLst>
                                            <p:cond delay="650"/>
                                          </p:stCondLst>
                                        </p:cTn>
                                        <p:tgtEl>
                                          <p:spTgt spid="2097152"/>
                                        </p:tgtEl>
                                      </p:cBhvr>
                                      <p:to x="100000" y="60000"/>
                                    </p:animScale>
                                    <p:animScale>
                                      <p:cBhvr>
                                        <p:cTn id="14" dur="166" decel="50000">
                                          <p:stCondLst>
                                            <p:cond delay="676"/>
                                          </p:stCondLst>
                                        </p:cTn>
                                        <p:tgtEl>
                                          <p:spTgt spid="2097152"/>
                                        </p:tgtEl>
                                      </p:cBhvr>
                                      <p:to x="100000" y="100000"/>
                                    </p:animScale>
                                    <p:animScale>
                                      <p:cBhvr>
                                        <p:cTn id="15" dur="26">
                                          <p:stCondLst>
                                            <p:cond delay="1312"/>
                                          </p:stCondLst>
                                        </p:cTn>
                                        <p:tgtEl>
                                          <p:spTgt spid="2097152"/>
                                        </p:tgtEl>
                                      </p:cBhvr>
                                      <p:to x="100000" y="80000"/>
                                    </p:animScale>
                                    <p:animScale>
                                      <p:cBhvr>
                                        <p:cTn id="16" dur="166" decel="50000">
                                          <p:stCondLst>
                                            <p:cond delay="1338"/>
                                          </p:stCondLst>
                                        </p:cTn>
                                        <p:tgtEl>
                                          <p:spTgt spid="2097152"/>
                                        </p:tgtEl>
                                      </p:cBhvr>
                                      <p:to x="100000" y="100000"/>
                                    </p:animScale>
                                    <p:animScale>
                                      <p:cBhvr>
                                        <p:cTn id="17" dur="26">
                                          <p:stCondLst>
                                            <p:cond delay="1642"/>
                                          </p:stCondLst>
                                        </p:cTn>
                                        <p:tgtEl>
                                          <p:spTgt spid="2097152"/>
                                        </p:tgtEl>
                                      </p:cBhvr>
                                      <p:to x="100000" y="90000"/>
                                    </p:animScale>
                                    <p:animScale>
                                      <p:cBhvr>
                                        <p:cTn id="18" dur="166" decel="50000">
                                          <p:stCondLst>
                                            <p:cond delay="1668"/>
                                          </p:stCondLst>
                                        </p:cTn>
                                        <p:tgtEl>
                                          <p:spTgt spid="2097152"/>
                                        </p:tgtEl>
                                      </p:cBhvr>
                                      <p:to x="100000" y="100000"/>
                                    </p:animScale>
                                    <p:animScale>
                                      <p:cBhvr>
                                        <p:cTn id="19" dur="26">
                                          <p:stCondLst>
                                            <p:cond delay="1808"/>
                                          </p:stCondLst>
                                        </p:cTn>
                                        <p:tgtEl>
                                          <p:spTgt spid="2097152"/>
                                        </p:tgtEl>
                                      </p:cBhvr>
                                      <p:to x="100000" y="95000"/>
                                    </p:animScale>
                                    <p:animScale>
                                      <p:cBhvr>
                                        <p:cTn id="20" dur="166" decel="50000">
                                          <p:stCondLst>
                                            <p:cond delay="1834"/>
                                          </p:stCondLst>
                                        </p:cTn>
                                        <p:tgtEl>
                                          <p:spTgt spid="209715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097153"/>
                                        </p:tgtEl>
                                        <p:attrNameLst>
                                          <p:attrName>style.visibility</p:attrName>
                                        </p:attrNameLst>
                                      </p:cBhvr>
                                      <p:to>
                                        <p:strVal val="visible"/>
                                      </p:to>
                                    </p:set>
                                    <p:animEffect transition="in" filter="barn(inVertical)">
                                      <p:cBhvr>
                                        <p:cTn id="25" dur="500"/>
                                        <p:tgtEl>
                                          <p:spTgt spid="2097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
          <p:cNvSpPr>
            <a:spLocks noGrp="1"/>
          </p:cNvSpPr>
          <p:nvPr>
            <p:ph type="title"/>
          </p:nvPr>
        </p:nvSpPr>
        <p:spPr>
          <a:xfrm>
            <a:off x="457200" y="346646"/>
            <a:ext cx="5194920" cy="850106"/>
          </a:xfrm>
        </p:spPr>
        <p:txBody>
          <a:bodyPr/>
          <a:lstStyle/>
          <a:p>
            <a:pPr algn="l"/>
            <a:r>
              <a:rPr lang="en-US" sz="2800" b="1" dirty="0">
                <a:solidFill>
                  <a:schemeClr val="tx2"/>
                </a:solidFill>
                <a:latin typeface="+mj-lt"/>
                <a:ea typeface="+mj-ea"/>
                <a:cs typeface="+mj-cs"/>
              </a:rPr>
              <a:t>EVALUATE AND REVISE</a:t>
            </a:r>
            <a:r>
              <a:rPr lang="en-US" sz="2800" b="1" dirty="0" smtClean="0">
                <a:solidFill>
                  <a:schemeClr val="tx2"/>
                </a:solidFill>
                <a:latin typeface="+mj-lt"/>
                <a:ea typeface="+mj-ea"/>
                <a:cs typeface="+mj-cs"/>
              </a:rPr>
              <a:t>:</a:t>
            </a:r>
            <a:endParaRPr lang="en-PH" sz="2800" dirty="0">
              <a:solidFill>
                <a:schemeClr val="tx2"/>
              </a:solidFill>
              <a:latin typeface="+mj-lt"/>
              <a:ea typeface="+mj-ea"/>
              <a:cs typeface="+mj-cs"/>
            </a:endParaRPr>
          </a:p>
        </p:txBody>
      </p:sp>
      <p:sp>
        <p:nvSpPr>
          <p:cNvPr id="1048614" name="Content Placeholder 2"/>
          <p:cNvSpPr>
            <a:spLocks noGrp="1"/>
          </p:cNvSpPr>
          <p:nvPr>
            <p:ph idx="1"/>
          </p:nvPr>
        </p:nvSpPr>
        <p:spPr>
          <a:xfrm>
            <a:off x="467544" y="1340768"/>
            <a:ext cx="8229600" cy="4896544"/>
          </a:xfrm>
        </p:spPr>
        <p:txBody>
          <a:bodyPr/>
          <a:lstStyle/>
          <a:p>
            <a:pPr marL="0" indent="0" algn="just">
              <a:buNone/>
            </a:pPr>
            <a:r>
              <a:rPr lang="en-US" sz="2400" dirty="0">
                <a:solidFill>
                  <a:schemeClr val="tx1"/>
                </a:solidFill>
                <a:latin typeface="+mn-lt"/>
                <a:ea typeface="+mn-ea"/>
                <a:cs typeface="+mn-cs"/>
              </a:rPr>
              <a:t>Students will be given three (3) equations to solve and illustrate its graph:</a:t>
            </a:r>
            <a:endParaRPr lang="en-PH" sz="2400" dirty="0">
              <a:solidFill>
                <a:schemeClr val="tx1"/>
              </a:solidFill>
              <a:latin typeface="+mn-lt"/>
              <a:ea typeface="+mn-ea"/>
              <a:cs typeface="+mn-cs"/>
            </a:endParaRPr>
          </a:p>
          <a:p>
            <a:pPr marL="0" lvl="0" indent="0" algn="just">
              <a:buNone/>
            </a:pPr>
            <a:endParaRPr lang="en-US" sz="2400" dirty="0" smtClean="0">
              <a:solidFill>
                <a:schemeClr val="tx1"/>
              </a:solidFill>
              <a:latin typeface="+mn-lt"/>
              <a:ea typeface="+mn-ea"/>
              <a:cs typeface="+mn-cs"/>
            </a:endParaRPr>
          </a:p>
          <a:p>
            <a:pPr marL="0" lvl="0" indent="0" algn="just">
              <a:buNone/>
            </a:pPr>
            <a:r>
              <a:rPr lang="en-US" sz="2400" dirty="0" smtClean="0"/>
              <a:t>1. </a:t>
            </a:r>
            <a:r>
              <a:rPr lang="en-US" sz="2400" dirty="0" smtClean="0">
                <a:solidFill>
                  <a:schemeClr val="tx1"/>
                </a:solidFill>
                <a:latin typeface="+mn-lt"/>
                <a:ea typeface="+mn-ea"/>
                <a:cs typeface="+mn-cs"/>
              </a:rPr>
              <a:t>(X-2)</a:t>
            </a:r>
            <a:r>
              <a:rPr lang="en-US" sz="2400" baseline="30000" dirty="0" smtClean="0">
                <a:solidFill>
                  <a:schemeClr val="tx1"/>
                </a:solidFill>
                <a:latin typeface="+mn-lt"/>
                <a:ea typeface="+mn-ea"/>
                <a:cs typeface="+mn-cs"/>
              </a:rPr>
              <a:t>2 </a:t>
            </a:r>
            <a:r>
              <a:rPr lang="en-US" sz="2400" dirty="0">
                <a:solidFill>
                  <a:schemeClr val="tx1"/>
                </a:solidFill>
                <a:latin typeface="+mn-lt"/>
                <a:ea typeface="+mn-ea"/>
                <a:cs typeface="+mn-cs"/>
              </a:rPr>
              <a:t>+ (y-3)</a:t>
            </a:r>
            <a:r>
              <a:rPr lang="en-US" sz="2400" baseline="30000" dirty="0">
                <a:solidFill>
                  <a:schemeClr val="tx1"/>
                </a:solidFill>
                <a:latin typeface="+mn-lt"/>
                <a:ea typeface="+mn-ea"/>
                <a:cs typeface="+mn-cs"/>
              </a:rPr>
              <a:t>2</a:t>
            </a:r>
            <a:r>
              <a:rPr lang="en-US" sz="2400" dirty="0">
                <a:solidFill>
                  <a:schemeClr val="tx1"/>
                </a:solidFill>
                <a:latin typeface="+mn-lt"/>
                <a:ea typeface="+mn-ea"/>
                <a:cs typeface="+mn-cs"/>
              </a:rPr>
              <a:t> = 4</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2. X</a:t>
            </a:r>
            <a:r>
              <a:rPr lang="en-US" sz="2400" baseline="30000" dirty="0" smtClean="0">
                <a:solidFill>
                  <a:schemeClr val="tx1"/>
                </a:solidFill>
                <a:latin typeface="+mn-lt"/>
                <a:ea typeface="+mn-ea"/>
                <a:cs typeface="+mn-cs"/>
              </a:rPr>
              <a:t>2 </a:t>
            </a:r>
            <a:r>
              <a:rPr lang="en-US" sz="2400" dirty="0">
                <a:solidFill>
                  <a:schemeClr val="tx1"/>
                </a:solidFill>
                <a:latin typeface="+mn-lt"/>
                <a:ea typeface="+mn-ea"/>
                <a:cs typeface="+mn-cs"/>
              </a:rPr>
              <a:t>+ y</a:t>
            </a:r>
            <a:r>
              <a:rPr lang="en-US" sz="2400" baseline="30000" dirty="0">
                <a:solidFill>
                  <a:schemeClr val="tx1"/>
                </a:solidFill>
                <a:latin typeface="+mn-lt"/>
                <a:ea typeface="+mn-ea"/>
                <a:cs typeface="+mn-cs"/>
              </a:rPr>
              <a:t>2</a:t>
            </a:r>
            <a:r>
              <a:rPr lang="en-US" sz="2400" dirty="0">
                <a:solidFill>
                  <a:schemeClr val="tx1"/>
                </a:solidFill>
                <a:latin typeface="+mn-lt"/>
                <a:ea typeface="+mn-ea"/>
                <a:cs typeface="+mn-cs"/>
              </a:rPr>
              <a:t> – 6x +2y + 4 = 0</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3. 2x</a:t>
            </a:r>
            <a:r>
              <a:rPr lang="en-US" sz="2400" baseline="30000" dirty="0" smtClean="0">
                <a:solidFill>
                  <a:schemeClr val="tx1"/>
                </a:solidFill>
                <a:latin typeface="+mn-lt"/>
                <a:ea typeface="+mn-ea"/>
                <a:cs typeface="+mn-cs"/>
              </a:rPr>
              <a:t>2 </a:t>
            </a:r>
            <a:r>
              <a:rPr lang="en-US" sz="2400" dirty="0">
                <a:solidFill>
                  <a:schemeClr val="tx1"/>
                </a:solidFill>
                <a:latin typeface="+mn-lt"/>
                <a:ea typeface="+mn-ea"/>
                <a:cs typeface="+mn-cs"/>
              </a:rPr>
              <a:t>+ 2y</a:t>
            </a:r>
            <a:r>
              <a:rPr lang="en-US" sz="2400" baseline="30000" dirty="0">
                <a:solidFill>
                  <a:schemeClr val="tx1"/>
                </a:solidFill>
                <a:latin typeface="+mn-lt"/>
                <a:ea typeface="+mn-ea"/>
                <a:cs typeface="+mn-cs"/>
              </a:rPr>
              <a:t>2</a:t>
            </a:r>
            <a:r>
              <a:rPr lang="en-US" sz="2400" dirty="0">
                <a:solidFill>
                  <a:schemeClr val="tx1"/>
                </a:solidFill>
                <a:latin typeface="+mn-lt"/>
                <a:ea typeface="+mn-ea"/>
                <a:cs typeface="+mn-cs"/>
              </a:rPr>
              <a:t> = 8 </a:t>
            </a:r>
            <a:endParaRPr lang="en-PH" sz="2400" dirty="0">
              <a:solidFill>
                <a:schemeClr val="tx1"/>
              </a:solidFill>
              <a:latin typeface="+mn-lt"/>
              <a:ea typeface="+mn-ea"/>
              <a:cs typeface="+mn-cs"/>
            </a:endParaRPr>
          </a:p>
          <a:p>
            <a:pPr marL="0" indent="0" algn="just">
              <a:buNone/>
            </a:pP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13"/>
                                        </p:tgtEl>
                                        <p:attrNameLst>
                                          <p:attrName>style.visibility</p:attrName>
                                        </p:attrNameLst>
                                      </p:cBhvr>
                                      <p:to>
                                        <p:strVal val="visible"/>
                                      </p:to>
                                    </p:set>
                                    <p:animEffect transition="in" filter="fade">
                                      <p:cBhvr>
                                        <p:cTn id="7" dur="1000"/>
                                        <p:tgtEl>
                                          <p:spTgt spid="1048613"/>
                                        </p:tgtEl>
                                      </p:cBhvr>
                                    </p:animEffect>
                                    <p:anim calcmode="lin" valueType="num">
                                      <p:cBhvr>
                                        <p:cTn id="8" dur="1000" fill="hold"/>
                                        <p:tgtEl>
                                          <p:spTgt spid="1048613"/>
                                        </p:tgtEl>
                                        <p:attrNameLst>
                                          <p:attrName>ppt_x</p:attrName>
                                        </p:attrNameLst>
                                      </p:cBhvr>
                                      <p:tavLst>
                                        <p:tav tm="0">
                                          <p:val>
                                            <p:strVal val="#ppt_x"/>
                                          </p:val>
                                        </p:tav>
                                        <p:tav tm="100000">
                                          <p:val>
                                            <p:strVal val="#ppt_x"/>
                                          </p:val>
                                        </p:tav>
                                      </p:tavLst>
                                    </p:anim>
                                    <p:anim calcmode="lin" valueType="num">
                                      <p:cBhvr>
                                        <p:cTn id="9" dur="1000" fill="hold"/>
                                        <p:tgtEl>
                                          <p:spTgt spid="10486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614">
                                            <p:txEl>
                                              <p:pRg st="0" end="0"/>
                                            </p:txEl>
                                          </p:spTgt>
                                        </p:tgtEl>
                                        <p:attrNameLst>
                                          <p:attrName>style.visibility</p:attrName>
                                        </p:attrNameLst>
                                      </p:cBhvr>
                                      <p:to>
                                        <p:strVal val="visible"/>
                                      </p:to>
                                    </p:set>
                                    <p:animEffect transition="in" filter="wipe(down)">
                                      <p:cBhvr>
                                        <p:cTn id="14" dur="500"/>
                                        <p:tgtEl>
                                          <p:spTgt spid="104861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48614">
                                            <p:txEl>
                                              <p:pRg st="2" end="2"/>
                                            </p:txEl>
                                          </p:spTgt>
                                        </p:tgtEl>
                                        <p:attrNameLst>
                                          <p:attrName>style.visibility</p:attrName>
                                        </p:attrNameLst>
                                      </p:cBhvr>
                                      <p:to>
                                        <p:strVal val="visible"/>
                                      </p:to>
                                    </p:set>
                                    <p:animEffect transition="in" filter="wipe(down)">
                                      <p:cBhvr>
                                        <p:cTn id="19" dur="500"/>
                                        <p:tgtEl>
                                          <p:spTgt spid="104861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48614">
                                            <p:txEl>
                                              <p:pRg st="3" end="3"/>
                                            </p:txEl>
                                          </p:spTgt>
                                        </p:tgtEl>
                                        <p:attrNameLst>
                                          <p:attrName>style.visibility</p:attrName>
                                        </p:attrNameLst>
                                      </p:cBhvr>
                                      <p:to>
                                        <p:strVal val="visible"/>
                                      </p:to>
                                    </p:set>
                                    <p:animEffect transition="in" filter="wipe(down)">
                                      <p:cBhvr>
                                        <p:cTn id="24" dur="500"/>
                                        <p:tgtEl>
                                          <p:spTgt spid="104861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048614">
                                            <p:txEl>
                                              <p:pRg st="4" end="4"/>
                                            </p:txEl>
                                          </p:spTgt>
                                        </p:tgtEl>
                                        <p:attrNameLst>
                                          <p:attrName>style.visibility</p:attrName>
                                        </p:attrNameLst>
                                      </p:cBhvr>
                                      <p:to>
                                        <p:strVal val="visible"/>
                                      </p:to>
                                    </p:set>
                                    <p:animEffect transition="in" filter="wipe(down)">
                                      <p:cBhvr>
                                        <p:cTn id="29" dur="500"/>
                                        <p:tgtEl>
                                          <p:spTgt spid="10486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3" grpId="0"/>
      <p:bldP spid="104861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Content Placeholder 2"/>
          <p:cNvSpPr>
            <a:spLocks noGrp="1"/>
          </p:cNvSpPr>
          <p:nvPr>
            <p:ph idx="1"/>
          </p:nvPr>
        </p:nvSpPr>
        <p:spPr>
          <a:xfrm>
            <a:off x="590872" y="1700808"/>
            <a:ext cx="8229600" cy="1728192"/>
          </a:xfrm>
        </p:spPr>
        <p:txBody>
          <a:bodyPr/>
          <a:lstStyle/>
          <a:p>
            <a:pPr marL="0" indent="0" algn="just">
              <a:buNone/>
            </a:pPr>
            <a:r>
              <a:rPr lang="en-US" dirty="0">
                <a:solidFill>
                  <a:schemeClr val="tx1"/>
                </a:solidFill>
                <a:latin typeface="+mn-lt"/>
                <a:ea typeface="+mn-ea"/>
                <a:cs typeface="+mn-cs"/>
              </a:rPr>
              <a:t>Reference:	</a:t>
            </a:r>
            <a:endParaRPr lang="en-US" dirty="0" smtClean="0">
              <a:solidFill>
                <a:schemeClr val="tx1"/>
              </a:solidFill>
              <a:latin typeface="+mn-lt"/>
              <a:ea typeface="+mn-ea"/>
              <a:cs typeface="+mn-cs"/>
            </a:endParaRPr>
          </a:p>
          <a:p>
            <a:pPr marL="0" indent="0" algn="just">
              <a:buNone/>
            </a:pPr>
            <a:endParaRPr lang="en-US" sz="1400" dirty="0"/>
          </a:p>
          <a:p>
            <a:pPr marL="0" indent="0" algn="just">
              <a:buNone/>
            </a:pPr>
            <a:r>
              <a:rPr lang="en-US" sz="2800" dirty="0" smtClean="0">
                <a:solidFill>
                  <a:schemeClr val="tx1"/>
                </a:solidFill>
                <a:latin typeface="+mn-lt"/>
                <a:ea typeface="+mn-ea"/>
                <a:cs typeface="+mn-cs"/>
              </a:rPr>
              <a:t>Mathematics </a:t>
            </a:r>
            <a:r>
              <a:rPr lang="en-US" sz="2800" dirty="0">
                <a:solidFill>
                  <a:schemeClr val="tx1"/>
                </a:solidFill>
                <a:latin typeface="+mn-lt"/>
                <a:ea typeface="+mn-ea"/>
                <a:cs typeface="+mn-cs"/>
              </a:rPr>
              <a:t>Grade 10 Learner’s Module Unit 2</a:t>
            </a:r>
            <a:endParaRPr lang="en-PH" sz="2800" dirty="0">
              <a:solidFill>
                <a:schemeClr val="tx1"/>
              </a:solidFill>
              <a:latin typeface="+mn-lt"/>
              <a:ea typeface="+mn-ea"/>
              <a:cs typeface="+mn-cs"/>
            </a:endParaRPr>
          </a:p>
          <a:p>
            <a:pPr marL="0" indent="0" algn="just">
              <a:buNone/>
            </a:pPr>
            <a:r>
              <a:rPr lang="en-US" b="1" dirty="0">
                <a:solidFill>
                  <a:schemeClr val="tx1"/>
                </a:solidFill>
                <a:latin typeface="+mn-lt"/>
                <a:ea typeface="+mn-ea"/>
                <a:cs typeface="+mn-cs"/>
              </a:rPr>
              <a:t>	</a:t>
            </a:r>
            <a:endParaRPr lang="en-PH" dirty="0">
              <a:solidFill>
                <a:schemeClr val="tx1"/>
              </a:solidFill>
              <a:latin typeface="+mn-lt"/>
              <a:ea typeface="+mn-ea"/>
              <a:cs typeface="+mn-cs"/>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48615">
                                            <p:txEl>
                                              <p:pRg st="0" end="0"/>
                                            </p:txEl>
                                          </p:spTgt>
                                        </p:tgtEl>
                                        <p:attrNameLst>
                                          <p:attrName>style.visibility</p:attrName>
                                        </p:attrNameLst>
                                      </p:cBhvr>
                                      <p:to>
                                        <p:strVal val="visible"/>
                                      </p:to>
                                    </p:set>
                                    <p:animEffect transition="in" filter="randombar(horizontal)">
                                      <p:cBhvr>
                                        <p:cTn id="7" dur="500"/>
                                        <p:tgtEl>
                                          <p:spTgt spid="10486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48615">
                                            <p:txEl>
                                              <p:pRg st="2" end="2"/>
                                            </p:txEl>
                                          </p:spTgt>
                                        </p:tgtEl>
                                        <p:attrNameLst>
                                          <p:attrName>style.visibility</p:attrName>
                                        </p:attrNameLst>
                                      </p:cBhvr>
                                      <p:to>
                                        <p:strVal val="visible"/>
                                      </p:to>
                                    </p:set>
                                    <p:animEffect transition="in" filter="randombar(horizontal)">
                                      <p:cBhvr>
                                        <p:cTn id="12" dur="500"/>
                                        <p:tgtEl>
                                          <p:spTgt spid="10486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48615">
                                            <p:txEl>
                                              <p:pRg st="3" end="3"/>
                                            </p:txEl>
                                          </p:spTgt>
                                        </p:tgtEl>
                                        <p:attrNameLst>
                                          <p:attrName>style.visibility</p:attrName>
                                        </p:attrNameLst>
                                      </p:cBhvr>
                                      <p:to>
                                        <p:strVal val="visible"/>
                                      </p:to>
                                    </p:set>
                                    <p:animEffect transition="in" filter="randombar(horizontal)">
                                      <p:cBhvr>
                                        <p:cTn id="17" dur="500"/>
                                        <p:tgtEl>
                                          <p:spTgt spid="10486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t>Prepared by:</a:t>
            </a:r>
            <a:endParaRPr lang="en-US" sz="3600" dirty="0"/>
          </a:p>
        </p:txBody>
      </p:sp>
      <p:sp>
        <p:nvSpPr>
          <p:cNvPr id="3" name="Content Placeholder 2"/>
          <p:cNvSpPr>
            <a:spLocks noGrp="1"/>
          </p:cNvSpPr>
          <p:nvPr>
            <p:ph idx="1"/>
          </p:nvPr>
        </p:nvSpPr>
        <p:spPr>
          <a:xfrm>
            <a:off x="1691680" y="1600200"/>
            <a:ext cx="6995120" cy="4525963"/>
          </a:xfrm>
        </p:spPr>
        <p:txBody>
          <a:bodyPr/>
          <a:lstStyle/>
          <a:p>
            <a:pPr marL="0" indent="0">
              <a:buNone/>
            </a:pPr>
            <a:r>
              <a:rPr lang="en-US" dirty="0" err="1" smtClean="0"/>
              <a:t>Shierna</a:t>
            </a:r>
            <a:r>
              <a:rPr lang="en-US" dirty="0" smtClean="0"/>
              <a:t> R. </a:t>
            </a:r>
            <a:r>
              <a:rPr lang="en-US" dirty="0" err="1" smtClean="0"/>
              <a:t>Gulariza</a:t>
            </a:r>
            <a:endParaRPr lang="en-US" dirty="0" smtClean="0"/>
          </a:p>
          <a:p>
            <a:pPr marL="0" indent="0">
              <a:buNone/>
            </a:pPr>
            <a:r>
              <a:rPr lang="en-US" dirty="0" smtClean="0"/>
              <a:t>Samuel M. </a:t>
            </a:r>
            <a:r>
              <a:rPr lang="en-US" dirty="0" err="1" smtClean="0"/>
              <a:t>Tenedero</a:t>
            </a:r>
            <a:endParaRPr lang="en-US" dirty="0" smtClean="0"/>
          </a:p>
          <a:p>
            <a:pPr marL="0" indent="0">
              <a:buNone/>
            </a:pPr>
            <a:r>
              <a:rPr lang="en-US" dirty="0" smtClean="0"/>
              <a:t>Daisy P. Domingo</a:t>
            </a:r>
            <a:endParaRPr lang="en-US" dirty="0"/>
          </a:p>
        </p:txBody>
      </p:sp>
    </p:spTree>
    <p:extLst>
      <p:ext uri="{BB962C8B-B14F-4D97-AF65-F5344CB8AC3E}">
        <p14:creationId xmlns:p14="http://schemas.microsoft.com/office/powerpoint/2010/main" val="284866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TotalTime>
  <Words>429</Words>
  <Application>Microsoft Office PowerPoint</Application>
  <PresentationFormat>On-screen Show (4:3)</PresentationFormat>
  <Paragraphs>65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Diseño predeterminado</vt:lpstr>
      <vt:lpstr>  ASSURE MODEL: LESSON PLAN IN MATHEMATICS 10 </vt:lpstr>
      <vt:lpstr>PowerPoint Presentation</vt:lpstr>
      <vt:lpstr>ANALYZE THE LEARNERS:</vt:lpstr>
      <vt:lpstr>ANALYZE THE LEARNERS:</vt:lpstr>
      <vt:lpstr>STANDARDS and OBJECTIVES</vt:lpstr>
      <vt:lpstr>STANDARDS and OBJECTIVES</vt:lpstr>
      <vt:lpstr>STANDARDS and OBJECTIVES</vt:lpstr>
      <vt:lpstr>SELECT AND UTILIZE TEACHING METHODS/STRATEGIES:</vt:lpstr>
      <vt:lpstr>Introduction:</vt:lpstr>
      <vt:lpstr>Procedure:</vt:lpstr>
      <vt:lpstr>Procedure:</vt:lpstr>
      <vt:lpstr>Procedure:</vt:lpstr>
      <vt:lpstr>EVALUATE AND REVISE:</vt:lpstr>
      <vt:lpstr>PowerPoint Presentation</vt:lpstr>
      <vt:lpstr>Prepared by: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12</cp:revision>
  <dcterms:created xsi:type="dcterms:W3CDTF">2018-04-29T16:58:39Z</dcterms:created>
  <dcterms:modified xsi:type="dcterms:W3CDTF">2019-07-12T18:08:36Z</dcterms:modified>
</cp:coreProperties>
</file>