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0" r:id="rId2"/>
    <p:sldId id="271" r:id="rId3"/>
    <p:sldId id="272" r:id="rId4"/>
    <p:sldId id="273" r:id="rId5"/>
    <p:sldId id="274" r:id="rId6"/>
    <p:sldId id="275" r:id="rId7"/>
    <p:sldId id="276" r:id="rId8"/>
    <p:sldId id="277" r:id="rId9"/>
    <p:sldId id="278" r:id="rId10"/>
    <p:sldId id="279" r:id="rId11"/>
    <p:sldId id="280" r:id="rId12"/>
    <p:sldId id="310" r:id="rId13"/>
    <p:sldId id="311" r:id="rId14"/>
    <p:sldId id="282" r:id="rId15"/>
    <p:sldId id="283" r:id="rId16"/>
    <p:sldId id="312" r:id="rId17"/>
    <p:sldId id="30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4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4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4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4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4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4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7789766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1048582" name="Subtitle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PH"/>
          </a:p>
        </p:txBody>
      </p:sp>
      <p:sp>
        <p:nvSpPr>
          <p:cNvPr id="104858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84" name="Footer Placeholder 4"/>
          <p:cNvSpPr>
            <a:spLocks noGrp="1"/>
          </p:cNvSpPr>
          <p:nvPr>
            <p:ph type="ftr" sz="quarter" idx="11"/>
          </p:nvPr>
        </p:nvSpPr>
        <p:spPr/>
        <p:txBody>
          <a:bodyPr/>
          <a:lstStyle/>
          <a:p>
            <a:endParaRPr lang="en-PH"/>
          </a:p>
        </p:txBody>
      </p:sp>
      <p:sp>
        <p:nvSpPr>
          <p:cNvPr id="104858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7" name="Title 1"/>
          <p:cNvSpPr>
            <a:spLocks noGrp="1"/>
          </p:cNvSpPr>
          <p:nvPr>
            <p:ph type="title"/>
          </p:nvPr>
        </p:nvSpPr>
        <p:spPr/>
        <p:txBody>
          <a:bodyPr/>
          <a:lstStyle/>
          <a:p>
            <a:r>
              <a:rPr lang="en-US" smtClean="0"/>
              <a:t>Click to edit Master title style</a:t>
            </a:r>
            <a:endParaRPr lang="en-PH"/>
          </a:p>
        </p:txBody>
      </p:sp>
      <p:sp>
        <p:nvSpPr>
          <p:cNvPr id="1048588"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589"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90" name="Footer Placeholder 4"/>
          <p:cNvSpPr>
            <a:spLocks noGrp="1"/>
          </p:cNvSpPr>
          <p:nvPr>
            <p:ph type="ftr" sz="quarter" idx="11"/>
          </p:nvPr>
        </p:nvSpPr>
        <p:spPr/>
        <p:txBody>
          <a:bodyPr/>
          <a:lstStyle/>
          <a:p>
            <a:endParaRPr lang="en-PH"/>
          </a:p>
        </p:txBody>
      </p:sp>
      <p:sp>
        <p:nvSpPr>
          <p:cNvPr id="1048591"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98"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1048699"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48700"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1" name="Footer Placeholder 4"/>
          <p:cNvSpPr>
            <a:spLocks noGrp="1"/>
          </p:cNvSpPr>
          <p:nvPr>
            <p:ph type="ftr" sz="quarter" idx="11"/>
          </p:nvPr>
        </p:nvSpPr>
        <p:spPr/>
        <p:txBody>
          <a:bodyPr/>
          <a:lstStyle/>
          <a:p>
            <a:endParaRPr lang="en-PH"/>
          </a:p>
        </p:txBody>
      </p:sp>
      <p:sp>
        <p:nvSpPr>
          <p:cNvPr id="1048702"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92" name="Title 1"/>
          <p:cNvSpPr>
            <a:spLocks noGrp="1"/>
          </p:cNvSpPr>
          <p:nvPr>
            <p:ph type="title"/>
          </p:nvPr>
        </p:nvSpPr>
        <p:spPr/>
        <p:txBody>
          <a:bodyPr/>
          <a:lstStyle/>
          <a:p>
            <a:r>
              <a:rPr lang="en-US" smtClean="0"/>
              <a:t>Click to edit Master title style</a:t>
            </a:r>
            <a:endParaRPr lang="en-PH"/>
          </a:p>
        </p:txBody>
      </p:sp>
      <p:sp>
        <p:nvSpPr>
          <p:cNvPr id="104869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5"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696" name="Footer Placeholder 5"/>
          <p:cNvSpPr>
            <a:spLocks noGrp="1"/>
          </p:cNvSpPr>
          <p:nvPr>
            <p:ph type="ftr" sz="quarter" idx="11"/>
          </p:nvPr>
        </p:nvSpPr>
        <p:spPr/>
        <p:txBody>
          <a:bodyPr/>
          <a:lstStyle/>
          <a:p>
            <a:endParaRPr lang="en-PH"/>
          </a:p>
        </p:txBody>
      </p:sp>
      <p:sp>
        <p:nvSpPr>
          <p:cNvPr id="1048697"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smtClean="0"/>
              <a:t>Click to edit Master title style</a:t>
            </a:r>
            <a:endParaRPr lang="en-PH"/>
          </a:p>
        </p:txBody>
      </p:sp>
      <p:sp>
        <p:nvSpPr>
          <p:cNvPr id="104873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7" name="Date Placeholder 6"/>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8" name="Footer Placeholder 7"/>
          <p:cNvSpPr>
            <a:spLocks noGrp="1"/>
          </p:cNvSpPr>
          <p:nvPr>
            <p:ph type="ftr" sz="quarter" idx="11"/>
          </p:nvPr>
        </p:nvSpPr>
        <p:spPr/>
        <p:txBody>
          <a:bodyPr/>
          <a:lstStyle/>
          <a:p>
            <a:endParaRPr lang="en-PH"/>
          </a:p>
        </p:txBody>
      </p:sp>
      <p:sp>
        <p:nvSpPr>
          <p:cNvPr id="1048739" name="Slide Number Placeholder 8"/>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16" name="Title 1"/>
          <p:cNvSpPr>
            <a:spLocks noGrp="1"/>
          </p:cNvSpPr>
          <p:nvPr>
            <p:ph type="title"/>
          </p:nvPr>
        </p:nvSpPr>
        <p:spPr/>
        <p:txBody>
          <a:bodyPr/>
          <a:lstStyle/>
          <a:p>
            <a:r>
              <a:rPr lang="en-US" smtClean="0"/>
              <a:t>Click to edit Master title style</a:t>
            </a:r>
            <a:endParaRPr lang="en-PH"/>
          </a:p>
        </p:txBody>
      </p:sp>
      <p:sp>
        <p:nvSpPr>
          <p:cNvPr id="1048717" name="Date Placeholder 2"/>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8" name="Footer Placeholder 3"/>
          <p:cNvSpPr>
            <a:spLocks noGrp="1"/>
          </p:cNvSpPr>
          <p:nvPr>
            <p:ph type="ftr" sz="quarter" idx="11"/>
          </p:nvPr>
        </p:nvSpPr>
        <p:spPr/>
        <p:txBody>
          <a:bodyPr/>
          <a:lstStyle/>
          <a:p>
            <a:endParaRPr lang="en-PH"/>
          </a:p>
        </p:txBody>
      </p:sp>
      <p:sp>
        <p:nvSpPr>
          <p:cNvPr id="1048719" name="Slide Number Placeholder 4"/>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03" name="Date Placeholder 1"/>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4" name="Footer Placeholder 2"/>
          <p:cNvSpPr>
            <a:spLocks noGrp="1"/>
          </p:cNvSpPr>
          <p:nvPr>
            <p:ph type="ftr" sz="quarter" idx="11"/>
          </p:nvPr>
        </p:nvSpPr>
        <p:spPr/>
        <p:txBody>
          <a:bodyPr/>
          <a:lstStyle/>
          <a:p>
            <a:endParaRPr lang="en-PH"/>
          </a:p>
        </p:txBody>
      </p:sp>
      <p:sp>
        <p:nvSpPr>
          <p:cNvPr id="1048705" name="Slide Number Placeholder 3"/>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6"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1048727"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28"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9"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0" name="Footer Placeholder 5"/>
          <p:cNvSpPr>
            <a:spLocks noGrp="1"/>
          </p:cNvSpPr>
          <p:nvPr>
            <p:ph type="ftr" sz="quarter" idx="11"/>
          </p:nvPr>
        </p:nvSpPr>
        <p:spPr/>
        <p:txBody>
          <a:bodyPr/>
          <a:lstStyle/>
          <a:p>
            <a:endParaRPr lang="en-PH"/>
          </a:p>
        </p:txBody>
      </p:sp>
      <p:sp>
        <p:nvSpPr>
          <p:cNvPr id="1048731"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20"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1048721"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PH"/>
          </a:p>
        </p:txBody>
      </p:sp>
      <p:sp>
        <p:nvSpPr>
          <p:cNvPr id="1048722"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3"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24" name="Footer Placeholder 5"/>
          <p:cNvSpPr>
            <a:spLocks noGrp="1"/>
          </p:cNvSpPr>
          <p:nvPr>
            <p:ph type="ftr" sz="quarter" idx="11"/>
          </p:nvPr>
        </p:nvSpPr>
        <p:spPr/>
        <p:txBody>
          <a:bodyPr/>
          <a:lstStyle/>
          <a:p>
            <a:endParaRPr lang="en-PH"/>
          </a:p>
        </p:txBody>
      </p:sp>
      <p:sp>
        <p:nvSpPr>
          <p:cNvPr id="1048725"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1" name="Title 1"/>
          <p:cNvSpPr>
            <a:spLocks noGrp="1"/>
          </p:cNvSpPr>
          <p:nvPr>
            <p:ph type="title"/>
          </p:nvPr>
        </p:nvSpPr>
        <p:spPr/>
        <p:txBody>
          <a:bodyPr/>
          <a:lstStyle/>
          <a:p>
            <a:r>
              <a:rPr lang="en-US" smtClean="0"/>
              <a:t>Click to edit Master title style</a:t>
            </a:r>
            <a:endParaRPr lang="en-PH"/>
          </a:p>
        </p:txBody>
      </p:sp>
      <p:sp>
        <p:nvSpPr>
          <p:cNvPr id="1048712"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1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4" name="Footer Placeholder 4"/>
          <p:cNvSpPr>
            <a:spLocks noGrp="1"/>
          </p:cNvSpPr>
          <p:nvPr>
            <p:ph type="ftr" sz="quarter" idx="11"/>
          </p:nvPr>
        </p:nvSpPr>
        <p:spPr/>
        <p:txBody>
          <a:bodyPr/>
          <a:lstStyle/>
          <a:p>
            <a:endParaRPr lang="en-PH"/>
          </a:p>
        </p:txBody>
      </p:sp>
      <p:sp>
        <p:nvSpPr>
          <p:cNvPr id="104871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06"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1048707"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08"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9" name="Footer Placeholder 4"/>
          <p:cNvSpPr>
            <a:spLocks noGrp="1"/>
          </p:cNvSpPr>
          <p:nvPr>
            <p:ph type="ftr" sz="quarter" idx="11"/>
          </p:nvPr>
        </p:nvSpPr>
        <p:spPr/>
        <p:txBody>
          <a:bodyPr/>
          <a:lstStyle/>
          <a:p>
            <a:endParaRPr lang="en-PH"/>
          </a:p>
        </p:txBody>
      </p:sp>
      <p:sp>
        <p:nvSpPr>
          <p:cNvPr id="1048710"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48576" name="Rectangle 2"/>
          <p:cNvSpPr>
            <a:spLocks noGrp="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48577" name="Rectangle 3"/>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4857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fld id="{2EDBDCBA-33C2-4AF8-8803-58E639BA169A}" type="datetimeFigureOut">
              <a:rPr lang="en-PH" smtClean="0"/>
              <a:t>13/07/2019</a:t>
            </a:fld>
            <a:endParaRPr lang="en-PH"/>
          </a:p>
        </p:txBody>
      </p:sp>
      <p:sp>
        <p:nvSpPr>
          <p:cNvPr id="104857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endParaRPr lang="en-PH"/>
          </a:p>
        </p:txBody>
      </p:sp>
      <p:sp>
        <p:nvSpPr>
          <p:cNvPr id="104858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fld id="{A7BA0F88-5054-4ABA-8DB2-EC7396F04B07}" type="slidenum">
              <a:rPr lang="en-PH" smtClean="0"/>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a:xfrm>
            <a:off x="518864" y="764704"/>
            <a:ext cx="8229600" cy="4248472"/>
          </a:xfrm>
        </p:spPr>
        <p:txBody>
          <a:bodyPr/>
          <a:lstStyle/>
          <a:p>
            <a:r>
              <a:rPr lang="en-US" sz="5400" b="1" dirty="0">
                <a:solidFill>
                  <a:schemeClr val="tx2"/>
                </a:solidFill>
              </a:rPr>
              <a:t>SAMR Model:</a:t>
            </a:r>
            <a:r>
              <a:rPr lang="en-PH" sz="5400" dirty="0">
                <a:solidFill>
                  <a:schemeClr val="tx2"/>
                </a:solidFill>
              </a:rPr>
              <a:t/>
            </a:r>
            <a:br>
              <a:rPr lang="en-PH" sz="5400" dirty="0">
                <a:solidFill>
                  <a:schemeClr val="tx2"/>
                </a:solidFill>
              </a:rPr>
            </a:br>
            <a:r>
              <a:rPr lang="en-US" sz="4800" b="1" dirty="0">
                <a:solidFill>
                  <a:schemeClr val="tx2"/>
                </a:solidFill>
              </a:rPr>
              <a:t>LESSON PLAN IN MATHEMATICS 10</a:t>
            </a:r>
            <a:r>
              <a:rPr lang="en-PH" sz="5400" dirty="0">
                <a:solidFill>
                  <a:schemeClr val="tx2"/>
                </a:solidFill>
              </a:rPr>
              <a:t/>
            </a:r>
            <a:br>
              <a:rPr lang="en-PH" sz="5400" dirty="0">
                <a:solidFill>
                  <a:schemeClr val="tx2"/>
                </a:solidFill>
              </a:rPr>
            </a:br>
            <a:endParaRPr lang="en-PH" sz="5400"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a:xfrm>
            <a:off x="457200" y="332656"/>
            <a:ext cx="8229600" cy="1152128"/>
          </a:xfrm>
        </p:spPr>
        <p:txBody>
          <a:bodyPr/>
          <a:lstStyle/>
          <a:p>
            <a:pPr algn="l"/>
            <a:r>
              <a:rPr lang="en-US" sz="2800" b="1" dirty="0" smtClean="0">
                <a:solidFill>
                  <a:schemeClr val="tx2"/>
                </a:solidFill>
              </a:rPr>
              <a:t>I. OBJECTIVES</a:t>
            </a:r>
            <a:r>
              <a:rPr lang="en-PH" sz="2800" dirty="0">
                <a:solidFill>
                  <a:schemeClr val="tx2"/>
                </a:solidFill>
              </a:rPr>
              <a:t/>
            </a:r>
            <a:br>
              <a:rPr lang="en-PH" sz="2800" dirty="0">
                <a:solidFill>
                  <a:schemeClr val="tx2"/>
                </a:solidFill>
              </a:rPr>
            </a:br>
            <a:endParaRPr lang="en-PH" sz="2800" dirty="0"/>
          </a:p>
        </p:txBody>
      </p:sp>
      <p:sp>
        <p:nvSpPr>
          <p:cNvPr id="1048618" name="Content Placeholder 2"/>
          <p:cNvSpPr>
            <a:spLocks noGrp="1"/>
          </p:cNvSpPr>
          <p:nvPr>
            <p:ph idx="1"/>
          </p:nvPr>
        </p:nvSpPr>
        <p:spPr>
          <a:xfrm>
            <a:off x="457200" y="1423317"/>
            <a:ext cx="8229600" cy="2581747"/>
          </a:xfrm>
        </p:spPr>
        <p:txBody>
          <a:bodyPr/>
          <a:lstStyle/>
          <a:p>
            <a:pPr marL="0" indent="0" algn="just">
              <a:buNone/>
            </a:pPr>
            <a:r>
              <a:rPr lang="en-US" sz="2400" dirty="0">
                <a:solidFill>
                  <a:schemeClr val="tx1"/>
                </a:solidFill>
                <a:latin typeface="+mn-lt"/>
                <a:ea typeface="+mn-ea"/>
                <a:cs typeface="+mn-cs"/>
              </a:rPr>
              <a:t>Within the period, students are expected to:</a:t>
            </a:r>
            <a:endParaRPr lang="en-PH" sz="2400" dirty="0">
              <a:solidFill>
                <a:schemeClr val="tx1"/>
              </a:solidFill>
              <a:latin typeface="+mn-lt"/>
              <a:ea typeface="+mn-ea"/>
              <a:cs typeface="+mn-cs"/>
            </a:endParaRPr>
          </a:p>
          <a:p>
            <a:pPr marL="0" indent="0" algn="just">
              <a:buNone/>
            </a:pPr>
            <a:r>
              <a:rPr lang="en-US" sz="2400" b="1" dirty="0">
                <a:solidFill>
                  <a:schemeClr val="tx1"/>
                </a:solidFill>
                <a:latin typeface="+mn-lt"/>
                <a:ea typeface="+mn-ea"/>
                <a:cs typeface="+mn-cs"/>
              </a:rPr>
              <a:t>	</a:t>
            </a:r>
            <a:endParaRPr lang="en-US" sz="2400" b="1" dirty="0" smtClean="0">
              <a:solidFill>
                <a:schemeClr val="tx1"/>
              </a:solidFill>
              <a:latin typeface="+mn-lt"/>
              <a:ea typeface="+mn-ea"/>
              <a:cs typeface="+mn-cs"/>
            </a:endParaRPr>
          </a:p>
          <a:p>
            <a:pPr marL="0" indent="0" algn="just">
              <a:buNone/>
            </a:pPr>
            <a:r>
              <a:rPr lang="en-US" sz="2400" b="1" dirty="0" smtClean="0">
                <a:solidFill>
                  <a:schemeClr val="tx1"/>
                </a:solidFill>
                <a:latin typeface="+mn-lt"/>
                <a:ea typeface="+mn-ea"/>
                <a:cs typeface="+mn-cs"/>
              </a:rPr>
              <a:t>Content </a:t>
            </a:r>
            <a:r>
              <a:rPr lang="en-US" sz="2400" b="1" dirty="0">
                <a:solidFill>
                  <a:schemeClr val="tx1"/>
                </a:solidFill>
                <a:latin typeface="+mn-lt"/>
                <a:ea typeface="+mn-ea"/>
                <a:cs typeface="+mn-cs"/>
              </a:rPr>
              <a:t>Standard:</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a. Demonstrates </a:t>
            </a:r>
            <a:r>
              <a:rPr lang="en-US" sz="2400" dirty="0">
                <a:solidFill>
                  <a:schemeClr val="tx1"/>
                </a:solidFill>
                <a:latin typeface="+mn-lt"/>
                <a:ea typeface="+mn-ea"/>
                <a:cs typeface="+mn-cs"/>
              </a:rPr>
              <a:t>understanding of key concepts of circle and coordinate geometry.</a:t>
            </a:r>
            <a:endParaRPr lang="en-PH" sz="2400" dirty="0">
              <a:solidFill>
                <a:schemeClr val="tx1"/>
              </a:solidFill>
              <a:latin typeface="+mn-lt"/>
              <a:ea typeface="+mn-ea"/>
              <a:cs typeface="+mn-cs"/>
            </a:endParaRPr>
          </a:p>
          <a:p>
            <a:pPr marL="0" indent="0" algn="just">
              <a:buNone/>
            </a:pPr>
            <a:endParaRPr lang="en-PH" sz="24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17"/>
                                        </p:tgtEl>
                                        <p:attrNameLst>
                                          <p:attrName>style.visibility</p:attrName>
                                        </p:attrNameLst>
                                      </p:cBhvr>
                                      <p:to>
                                        <p:strVal val="visible"/>
                                      </p:to>
                                    </p:set>
                                    <p:animEffect transition="in" filter="fade">
                                      <p:cBhvr>
                                        <p:cTn id="7" dur="1000"/>
                                        <p:tgtEl>
                                          <p:spTgt spid="1048617"/>
                                        </p:tgtEl>
                                      </p:cBhvr>
                                    </p:animEffect>
                                    <p:anim calcmode="lin" valueType="num">
                                      <p:cBhvr>
                                        <p:cTn id="8" dur="1000" fill="hold"/>
                                        <p:tgtEl>
                                          <p:spTgt spid="1048617"/>
                                        </p:tgtEl>
                                        <p:attrNameLst>
                                          <p:attrName>ppt_x</p:attrName>
                                        </p:attrNameLst>
                                      </p:cBhvr>
                                      <p:tavLst>
                                        <p:tav tm="0">
                                          <p:val>
                                            <p:strVal val="#ppt_x"/>
                                          </p:val>
                                        </p:tav>
                                        <p:tav tm="100000">
                                          <p:val>
                                            <p:strVal val="#ppt_x"/>
                                          </p:val>
                                        </p:tav>
                                      </p:tavLst>
                                    </p:anim>
                                    <p:anim calcmode="lin" valueType="num">
                                      <p:cBhvr>
                                        <p:cTn id="9" dur="1000" fill="hold"/>
                                        <p:tgtEl>
                                          <p:spTgt spid="10486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18">
                                            <p:txEl>
                                              <p:pRg st="0" end="0"/>
                                            </p:txEl>
                                          </p:spTgt>
                                        </p:tgtEl>
                                        <p:attrNameLst>
                                          <p:attrName>style.visibility</p:attrName>
                                        </p:attrNameLst>
                                      </p:cBhvr>
                                      <p:to>
                                        <p:strVal val="visible"/>
                                      </p:to>
                                    </p:set>
                                    <p:animEffect transition="in" filter="barn(inVertical)">
                                      <p:cBhvr>
                                        <p:cTn id="14" dur="500"/>
                                        <p:tgtEl>
                                          <p:spTgt spid="104861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48618">
                                            <p:txEl>
                                              <p:pRg st="1" end="1"/>
                                            </p:txEl>
                                          </p:spTgt>
                                        </p:tgtEl>
                                        <p:attrNameLst>
                                          <p:attrName>style.visibility</p:attrName>
                                        </p:attrNameLst>
                                      </p:cBhvr>
                                      <p:to>
                                        <p:strVal val="visible"/>
                                      </p:to>
                                    </p:set>
                                    <p:animEffect transition="in" filter="barn(inVertical)">
                                      <p:cBhvr>
                                        <p:cTn id="19" dur="500"/>
                                        <p:tgtEl>
                                          <p:spTgt spid="1048618">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048618">
                                            <p:txEl>
                                              <p:pRg st="2" end="2"/>
                                            </p:txEl>
                                          </p:spTgt>
                                        </p:tgtEl>
                                        <p:attrNameLst>
                                          <p:attrName>style.visibility</p:attrName>
                                        </p:attrNameLst>
                                      </p:cBhvr>
                                      <p:to>
                                        <p:strVal val="visible"/>
                                      </p:to>
                                    </p:set>
                                    <p:animEffect transition="in" filter="barn(inVertical)">
                                      <p:cBhvr>
                                        <p:cTn id="24" dur="500"/>
                                        <p:tgtEl>
                                          <p:spTgt spid="104861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048618">
                                            <p:txEl>
                                              <p:pRg st="3" end="3"/>
                                            </p:txEl>
                                          </p:spTgt>
                                        </p:tgtEl>
                                        <p:attrNameLst>
                                          <p:attrName>style.visibility</p:attrName>
                                        </p:attrNameLst>
                                      </p:cBhvr>
                                      <p:to>
                                        <p:strVal val="visible"/>
                                      </p:to>
                                    </p:set>
                                    <p:animEffect transition="in" filter="barn(inVertical)">
                                      <p:cBhvr>
                                        <p:cTn id="29" dur="500"/>
                                        <p:tgtEl>
                                          <p:spTgt spid="10486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7" grpId="0"/>
      <p:bldP spid="104861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a:xfrm>
            <a:off x="457200" y="687834"/>
            <a:ext cx="8229600" cy="652934"/>
          </a:xfrm>
        </p:spPr>
        <p:txBody>
          <a:bodyPr/>
          <a:lstStyle/>
          <a:p>
            <a:pPr algn="l"/>
            <a:r>
              <a:rPr lang="en-US" sz="2800" b="1" dirty="0" smtClean="0">
                <a:solidFill>
                  <a:schemeClr val="tx2"/>
                </a:solidFill>
              </a:rPr>
              <a:t>I. OBJECTIVES</a:t>
            </a:r>
            <a:r>
              <a:rPr lang="en-PH" sz="2800" dirty="0">
                <a:solidFill>
                  <a:schemeClr val="tx2"/>
                </a:solidFill>
              </a:rPr>
              <a:t/>
            </a:r>
            <a:br>
              <a:rPr lang="en-PH" sz="2800" dirty="0">
                <a:solidFill>
                  <a:schemeClr val="tx2"/>
                </a:solidFill>
              </a:rPr>
            </a:br>
            <a:endParaRPr lang="en-PH" sz="2800" dirty="0"/>
          </a:p>
        </p:txBody>
      </p:sp>
      <p:sp>
        <p:nvSpPr>
          <p:cNvPr id="1048620" name="Content Placeholder 2"/>
          <p:cNvSpPr>
            <a:spLocks noGrp="1"/>
          </p:cNvSpPr>
          <p:nvPr>
            <p:ph idx="1"/>
          </p:nvPr>
        </p:nvSpPr>
        <p:spPr>
          <a:xfrm>
            <a:off x="457200" y="1268760"/>
            <a:ext cx="8229600" cy="3456384"/>
          </a:xfrm>
        </p:spPr>
        <p:txBody>
          <a:bodyPr/>
          <a:lstStyle/>
          <a:p>
            <a:pPr marL="0" indent="0" algn="just">
              <a:buNone/>
            </a:pPr>
            <a:r>
              <a:rPr lang="en-US" sz="2400" b="1" dirty="0">
                <a:solidFill>
                  <a:schemeClr val="tx1"/>
                </a:solidFill>
                <a:latin typeface="+mn-lt"/>
                <a:ea typeface="+mn-ea"/>
                <a:cs typeface="+mn-cs"/>
              </a:rPr>
              <a:t>Performance Standard:</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a. Is </a:t>
            </a:r>
            <a:r>
              <a:rPr lang="en-US" sz="2400" dirty="0">
                <a:solidFill>
                  <a:schemeClr val="tx1"/>
                </a:solidFill>
                <a:latin typeface="+mn-lt"/>
                <a:ea typeface="+mn-ea"/>
                <a:cs typeface="+mn-cs"/>
              </a:rPr>
              <a:t>able to formulate and find solutions to challenging situations involving circles and other related terms in different disciplines through appropriate and accurate representations.</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b. Is </a:t>
            </a:r>
            <a:r>
              <a:rPr lang="en-US" sz="2400" dirty="0">
                <a:solidFill>
                  <a:schemeClr val="tx1"/>
                </a:solidFill>
                <a:latin typeface="+mn-lt"/>
                <a:ea typeface="+mn-ea"/>
                <a:cs typeface="+mn-cs"/>
              </a:rPr>
              <a:t>able to formulate and solve problems involving geometric figures on the rectangular coordinate plane with perseverance and accuracy.</a:t>
            </a: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20">
                                            <p:txEl>
                                              <p:pRg st="0" end="0"/>
                                            </p:txEl>
                                          </p:spTgt>
                                        </p:tgtEl>
                                        <p:attrNameLst>
                                          <p:attrName>style.visibility</p:attrName>
                                        </p:attrNameLst>
                                      </p:cBhvr>
                                      <p:to>
                                        <p:strVal val="visible"/>
                                      </p:to>
                                    </p:set>
                                    <p:animEffect transition="in" filter="barn(inVertical)">
                                      <p:cBhvr>
                                        <p:cTn id="7" dur="500"/>
                                        <p:tgtEl>
                                          <p:spTgt spid="10486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20">
                                            <p:txEl>
                                              <p:pRg st="1" end="1"/>
                                            </p:txEl>
                                          </p:spTgt>
                                        </p:tgtEl>
                                        <p:attrNameLst>
                                          <p:attrName>style.visibility</p:attrName>
                                        </p:attrNameLst>
                                      </p:cBhvr>
                                      <p:to>
                                        <p:strVal val="visible"/>
                                      </p:to>
                                    </p:set>
                                    <p:animEffect transition="in" filter="barn(inVertical)">
                                      <p:cBhvr>
                                        <p:cTn id="12" dur="500"/>
                                        <p:tgtEl>
                                          <p:spTgt spid="10486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20">
                                            <p:txEl>
                                              <p:pRg st="2" end="2"/>
                                            </p:txEl>
                                          </p:spTgt>
                                        </p:tgtEl>
                                        <p:attrNameLst>
                                          <p:attrName>style.visibility</p:attrName>
                                        </p:attrNameLst>
                                      </p:cBhvr>
                                      <p:to>
                                        <p:strVal val="visible"/>
                                      </p:to>
                                    </p:set>
                                    <p:animEffect transition="in" filter="barn(inVertical)">
                                      <p:cBhvr>
                                        <p:cTn id="17" dur="500"/>
                                        <p:tgtEl>
                                          <p:spTgt spid="10486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
          <p:cNvSpPr>
            <a:spLocks noGrp="1"/>
          </p:cNvSpPr>
          <p:nvPr>
            <p:ph type="title"/>
          </p:nvPr>
        </p:nvSpPr>
        <p:spPr>
          <a:xfrm>
            <a:off x="457200" y="687834"/>
            <a:ext cx="8229600" cy="652934"/>
          </a:xfrm>
        </p:spPr>
        <p:txBody>
          <a:bodyPr/>
          <a:lstStyle/>
          <a:p>
            <a:pPr algn="l"/>
            <a:r>
              <a:rPr lang="en-US" sz="2800" b="1" dirty="0" smtClean="0">
                <a:solidFill>
                  <a:schemeClr val="tx2"/>
                </a:solidFill>
              </a:rPr>
              <a:t>I. OBJECTIVES</a:t>
            </a:r>
            <a:r>
              <a:rPr lang="en-PH" sz="2800" dirty="0">
                <a:solidFill>
                  <a:schemeClr val="tx2"/>
                </a:solidFill>
              </a:rPr>
              <a:t/>
            </a:r>
            <a:br>
              <a:rPr lang="en-PH" sz="2800" dirty="0">
                <a:solidFill>
                  <a:schemeClr val="tx2"/>
                </a:solidFill>
              </a:rPr>
            </a:br>
            <a:endParaRPr lang="en-PH" sz="2800" dirty="0"/>
          </a:p>
        </p:txBody>
      </p:sp>
      <p:sp>
        <p:nvSpPr>
          <p:cNvPr id="1048622" name="Content Placeholder 2"/>
          <p:cNvSpPr>
            <a:spLocks noGrp="1"/>
          </p:cNvSpPr>
          <p:nvPr>
            <p:ph idx="1"/>
          </p:nvPr>
        </p:nvSpPr>
        <p:spPr>
          <a:xfrm>
            <a:off x="457200" y="1268760"/>
            <a:ext cx="8229600" cy="3456384"/>
          </a:xfrm>
        </p:spPr>
        <p:txBody>
          <a:bodyPr/>
          <a:lstStyle/>
          <a:p>
            <a:pPr marL="0" indent="0" algn="just">
              <a:buNone/>
            </a:pPr>
            <a:r>
              <a:rPr lang="en-US" sz="2400" b="1" dirty="0">
                <a:solidFill>
                  <a:schemeClr val="tx1"/>
                </a:solidFill>
                <a:latin typeface="+mn-lt"/>
                <a:ea typeface="+mn-ea"/>
                <a:cs typeface="+mn-cs"/>
              </a:rPr>
              <a:t>Learning Competency</a:t>
            </a:r>
            <a:r>
              <a:rPr lang="en-US" sz="2400" b="1" dirty="0" smtClean="0">
                <a:solidFill>
                  <a:schemeClr val="tx1"/>
                </a:solidFill>
                <a:latin typeface="+mn-lt"/>
                <a:ea typeface="+mn-ea"/>
                <a:cs typeface="+mn-cs"/>
              </a:rPr>
              <a:t>:</a:t>
            </a:r>
          </a:p>
          <a:p>
            <a:pPr marL="0" indent="0" algn="just">
              <a:buNone/>
            </a:pPr>
            <a:endParaRPr lang="en-PH" sz="11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a. Illustrates </a:t>
            </a:r>
            <a:r>
              <a:rPr lang="en-US" sz="2400" dirty="0">
                <a:solidFill>
                  <a:schemeClr val="tx1"/>
                </a:solidFill>
                <a:latin typeface="+mn-lt"/>
                <a:ea typeface="+mn-ea"/>
                <a:cs typeface="+mn-cs"/>
              </a:rPr>
              <a:t>the center- radius form of the equation of a circle.</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b. Determines </a:t>
            </a:r>
            <a:r>
              <a:rPr lang="en-US" sz="2400" dirty="0">
                <a:solidFill>
                  <a:schemeClr val="tx1"/>
                </a:solidFill>
                <a:latin typeface="+mn-lt"/>
                <a:ea typeface="+mn-ea"/>
                <a:cs typeface="+mn-cs"/>
              </a:rPr>
              <a:t>the circle and radius of a circle given its equation and vice-versa.</a:t>
            </a:r>
            <a:endParaRPr lang="en-PH" sz="2400" dirty="0">
              <a:solidFill>
                <a:schemeClr val="tx1"/>
              </a:solidFill>
              <a:latin typeface="+mn-lt"/>
              <a:ea typeface="+mn-ea"/>
              <a:cs typeface="+mn-cs"/>
            </a:endParaRPr>
          </a:p>
          <a:p>
            <a:pPr marL="0" lvl="0" indent="0" algn="just">
              <a:buNone/>
            </a:pPr>
            <a:r>
              <a:rPr lang="en-US" sz="2400" dirty="0" smtClean="0">
                <a:solidFill>
                  <a:schemeClr val="tx1"/>
                </a:solidFill>
                <a:latin typeface="+mn-lt"/>
                <a:ea typeface="+mn-ea"/>
                <a:cs typeface="+mn-cs"/>
              </a:rPr>
              <a:t>c. Graph </a:t>
            </a:r>
            <a:r>
              <a:rPr lang="en-US" sz="2400" dirty="0">
                <a:solidFill>
                  <a:schemeClr val="tx1"/>
                </a:solidFill>
                <a:latin typeface="+mn-lt"/>
                <a:ea typeface="+mn-ea"/>
                <a:cs typeface="+mn-cs"/>
              </a:rPr>
              <a:t>a circle and other geometric figures on the coordinate plane.</a:t>
            </a: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22">
                                            <p:txEl>
                                              <p:pRg st="0" end="0"/>
                                            </p:txEl>
                                          </p:spTgt>
                                        </p:tgtEl>
                                        <p:attrNameLst>
                                          <p:attrName>style.visibility</p:attrName>
                                        </p:attrNameLst>
                                      </p:cBhvr>
                                      <p:to>
                                        <p:strVal val="visible"/>
                                      </p:to>
                                    </p:set>
                                    <p:animEffect transition="in" filter="barn(inVertical)">
                                      <p:cBhvr>
                                        <p:cTn id="7" dur="500"/>
                                        <p:tgtEl>
                                          <p:spTgt spid="10486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22">
                                            <p:txEl>
                                              <p:pRg st="2" end="2"/>
                                            </p:txEl>
                                          </p:spTgt>
                                        </p:tgtEl>
                                        <p:attrNameLst>
                                          <p:attrName>style.visibility</p:attrName>
                                        </p:attrNameLst>
                                      </p:cBhvr>
                                      <p:to>
                                        <p:strVal val="visible"/>
                                      </p:to>
                                    </p:set>
                                    <p:animEffect transition="in" filter="barn(inVertical)">
                                      <p:cBhvr>
                                        <p:cTn id="12" dur="500"/>
                                        <p:tgtEl>
                                          <p:spTgt spid="10486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22">
                                            <p:txEl>
                                              <p:pRg st="3" end="3"/>
                                            </p:txEl>
                                          </p:spTgt>
                                        </p:tgtEl>
                                        <p:attrNameLst>
                                          <p:attrName>style.visibility</p:attrName>
                                        </p:attrNameLst>
                                      </p:cBhvr>
                                      <p:to>
                                        <p:strVal val="visible"/>
                                      </p:to>
                                    </p:set>
                                    <p:animEffect transition="in" filter="barn(inVertical)">
                                      <p:cBhvr>
                                        <p:cTn id="17" dur="500"/>
                                        <p:tgtEl>
                                          <p:spTgt spid="104862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48622">
                                            <p:txEl>
                                              <p:pRg st="4" end="4"/>
                                            </p:txEl>
                                          </p:spTgt>
                                        </p:tgtEl>
                                        <p:attrNameLst>
                                          <p:attrName>style.visibility</p:attrName>
                                        </p:attrNameLst>
                                      </p:cBhvr>
                                      <p:to>
                                        <p:strVal val="visible"/>
                                      </p:to>
                                    </p:set>
                                    <p:animEffect transition="in" filter="barn(inVertical)">
                                      <p:cBhvr>
                                        <p:cTn id="22" dur="500"/>
                                        <p:tgtEl>
                                          <p:spTgt spid="10486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title"/>
          </p:nvPr>
        </p:nvSpPr>
        <p:spPr>
          <a:xfrm>
            <a:off x="457200" y="548680"/>
            <a:ext cx="8229600" cy="792088"/>
          </a:xfrm>
        </p:spPr>
        <p:txBody>
          <a:bodyPr/>
          <a:lstStyle/>
          <a:p>
            <a:pPr lvl="0" algn="l"/>
            <a:r>
              <a:rPr lang="en-US" sz="2800" b="1" dirty="0" smtClean="0">
                <a:solidFill>
                  <a:schemeClr val="tx2"/>
                </a:solidFill>
                <a:latin typeface="+mj-lt"/>
                <a:ea typeface="+mj-ea"/>
                <a:cs typeface="+mj-cs"/>
              </a:rPr>
              <a:t>II. SUBJECT </a:t>
            </a:r>
            <a:r>
              <a:rPr lang="en-US" sz="2800" b="1" dirty="0">
                <a:solidFill>
                  <a:schemeClr val="tx2"/>
                </a:solidFill>
                <a:latin typeface="+mj-lt"/>
                <a:ea typeface="+mj-ea"/>
                <a:cs typeface="+mj-cs"/>
              </a:rPr>
              <a:t>MATTER</a:t>
            </a:r>
            <a:r>
              <a:rPr lang="en-PH" sz="2800" dirty="0">
                <a:solidFill>
                  <a:schemeClr val="tx2"/>
                </a:solidFill>
                <a:latin typeface="+mj-lt"/>
                <a:ea typeface="+mj-ea"/>
                <a:cs typeface="+mj-cs"/>
              </a:rPr>
              <a:t/>
            </a:r>
            <a:br>
              <a:rPr lang="en-PH" sz="2800" dirty="0">
                <a:solidFill>
                  <a:schemeClr val="tx2"/>
                </a:solidFill>
                <a:latin typeface="+mj-lt"/>
                <a:ea typeface="+mj-ea"/>
                <a:cs typeface="+mj-cs"/>
              </a:rPr>
            </a:br>
            <a:r>
              <a:rPr lang="en-US" sz="2800" b="1" dirty="0">
                <a:solidFill>
                  <a:schemeClr val="tx2"/>
                </a:solidFill>
                <a:latin typeface="+mj-lt"/>
                <a:ea typeface="+mj-ea"/>
                <a:cs typeface="+mj-cs"/>
              </a:rPr>
              <a:t> </a:t>
            </a:r>
            <a:endParaRPr lang="en-PH" sz="2800" dirty="0">
              <a:solidFill>
                <a:schemeClr val="tx2"/>
              </a:solidFill>
              <a:latin typeface="+mj-lt"/>
              <a:ea typeface="+mj-ea"/>
              <a:cs typeface="+mj-cs"/>
            </a:endParaRPr>
          </a:p>
        </p:txBody>
      </p:sp>
      <p:sp>
        <p:nvSpPr>
          <p:cNvPr id="1048624" name="Content Placeholder 2"/>
          <p:cNvSpPr>
            <a:spLocks noGrp="1"/>
          </p:cNvSpPr>
          <p:nvPr>
            <p:ph idx="1"/>
          </p:nvPr>
        </p:nvSpPr>
        <p:spPr>
          <a:xfrm>
            <a:off x="395536" y="1268760"/>
            <a:ext cx="8496944" cy="5040560"/>
          </a:xfrm>
        </p:spPr>
        <p:txBody>
          <a:bodyPr/>
          <a:lstStyle/>
          <a:p>
            <a:pPr marL="0" indent="0" algn="just">
              <a:buNone/>
            </a:pPr>
            <a:r>
              <a:rPr lang="en-US" sz="2400" dirty="0">
                <a:solidFill>
                  <a:schemeClr val="tx1"/>
                </a:solidFill>
                <a:latin typeface="+mn-lt"/>
                <a:ea typeface="+mn-ea"/>
                <a:cs typeface="+mn-cs"/>
              </a:rPr>
              <a:t>Topic:			Circle</a:t>
            </a:r>
            <a:endParaRPr lang="en-PH" sz="2400" dirty="0">
              <a:solidFill>
                <a:schemeClr val="tx1"/>
              </a:solidFill>
              <a:latin typeface="+mn-lt"/>
              <a:ea typeface="+mn-ea"/>
              <a:cs typeface="+mn-cs"/>
            </a:endParaRPr>
          </a:p>
          <a:p>
            <a:pPr marL="0" indent="0" algn="just">
              <a:buNone/>
            </a:pPr>
            <a:r>
              <a:rPr lang="en-US" sz="2400" dirty="0">
                <a:solidFill>
                  <a:schemeClr val="tx1"/>
                </a:solidFill>
                <a:latin typeface="+mn-lt"/>
                <a:ea typeface="+mn-ea"/>
                <a:cs typeface="+mn-cs"/>
              </a:rPr>
              <a:t>Reference:		</a:t>
            </a:r>
            <a:r>
              <a:rPr lang="en-US" sz="2400" dirty="0" smtClean="0">
                <a:solidFill>
                  <a:schemeClr val="tx1"/>
                </a:solidFill>
                <a:latin typeface="+mn-lt"/>
                <a:ea typeface="+mn-ea"/>
                <a:cs typeface="+mn-cs"/>
              </a:rPr>
              <a:t>Mathematics Grade </a:t>
            </a:r>
            <a:r>
              <a:rPr lang="en-US" sz="2400" dirty="0">
                <a:solidFill>
                  <a:schemeClr val="tx1"/>
                </a:solidFill>
                <a:latin typeface="+mn-lt"/>
                <a:ea typeface="+mn-ea"/>
                <a:cs typeface="+mn-cs"/>
              </a:rPr>
              <a:t>10 Learner’s </a:t>
            </a:r>
            <a:r>
              <a:rPr lang="en-US" sz="2400" dirty="0" smtClean="0">
                <a:solidFill>
                  <a:schemeClr val="tx1"/>
                </a:solidFill>
                <a:latin typeface="+mn-lt"/>
                <a:ea typeface="+mn-ea"/>
                <a:cs typeface="+mn-cs"/>
              </a:rPr>
              <a:t> 			           Module </a:t>
            </a:r>
            <a:r>
              <a:rPr lang="en-US" sz="2400" dirty="0">
                <a:solidFill>
                  <a:schemeClr val="tx1"/>
                </a:solidFill>
                <a:latin typeface="+mn-lt"/>
                <a:ea typeface="+mn-ea"/>
                <a:cs typeface="+mn-cs"/>
              </a:rPr>
              <a:t>Unit 2</a:t>
            </a:r>
            <a:endParaRPr lang="en-PH" sz="2400" dirty="0">
              <a:solidFill>
                <a:schemeClr val="tx1"/>
              </a:solidFill>
              <a:latin typeface="+mn-lt"/>
              <a:ea typeface="+mn-ea"/>
              <a:cs typeface="+mn-cs"/>
            </a:endParaRPr>
          </a:p>
          <a:p>
            <a:pPr marL="0" indent="0" algn="just">
              <a:buNone/>
            </a:pPr>
            <a:endParaRPr lang="en-US" sz="800" dirty="0" smtClean="0">
              <a:solidFill>
                <a:schemeClr val="tx1"/>
              </a:solidFill>
              <a:latin typeface="+mn-lt"/>
              <a:ea typeface="+mn-ea"/>
              <a:cs typeface="+mn-cs"/>
            </a:endParaRPr>
          </a:p>
          <a:p>
            <a:pPr marL="0" indent="0" algn="just">
              <a:buNone/>
            </a:pPr>
            <a:r>
              <a:rPr lang="en-US" sz="2400" dirty="0" smtClean="0">
                <a:solidFill>
                  <a:schemeClr val="tx1"/>
                </a:solidFill>
                <a:latin typeface="+mn-lt"/>
                <a:ea typeface="+mn-ea"/>
                <a:cs typeface="+mn-cs"/>
              </a:rPr>
              <a:t>Technologies </a:t>
            </a:r>
            <a:r>
              <a:rPr lang="en-US" sz="2400" dirty="0">
                <a:solidFill>
                  <a:schemeClr val="tx1"/>
                </a:solidFill>
                <a:latin typeface="+mn-lt"/>
                <a:ea typeface="+mn-ea"/>
                <a:cs typeface="+mn-cs"/>
              </a:rPr>
              <a:t>Integrated:	</a:t>
            </a:r>
            <a:endParaRPr lang="en-PH" sz="2400" dirty="0">
              <a:solidFill>
                <a:schemeClr val="tx1"/>
              </a:solidFill>
              <a:latin typeface="+mn-lt"/>
              <a:ea typeface="+mn-ea"/>
              <a:cs typeface="+mn-cs"/>
            </a:endParaRPr>
          </a:p>
          <a:p>
            <a:pPr marL="0" indent="0" algn="just">
              <a:buNone/>
            </a:pPr>
            <a:r>
              <a:rPr lang="en-US" sz="2400" dirty="0">
                <a:solidFill>
                  <a:schemeClr val="tx1"/>
                </a:solidFill>
                <a:latin typeface="+mn-lt"/>
                <a:ea typeface="+mn-ea"/>
                <a:cs typeface="+mn-cs"/>
              </a:rPr>
              <a:t>Teacher: Will use computers to provide </a:t>
            </a:r>
            <a:r>
              <a:rPr lang="en-US" sz="2400" dirty="0" smtClean="0">
                <a:solidFill>
                  <a:schemeClr val="tx1"/>
                </a:solidFill>
                <a:latin typeface="+mn-lt"/>
                <a:ea typeface="+mn-ea"/>
                <a:cs typeface="+mn-cs"/>
              </a:rPr>
              <a:t>feedback, Projector</a:t>
            </a:r>
            <a:endParaRPr lang="en-PH" sz="2400" dirty="0">
              <a:solidFill>
                <a:schemeClr val="tx1"/>
              </a:solidFill>
              <a:latin typeface="+mn-lt"/>
              <a:ea typeface="+mn-ea"/>
              <a:cs typeface="+mn-cs"/>
            </a:endParaRPr>
          </a:p>
          <a:p>
            <a:pPr marL="0" indent="0" algn="just">
              <a:buNone/>
            </a:pPr>
            <a:r>
              <a:rPr lang="en-US" sz="2400" dirty="0">
                <a:solidFill>
                  <a:schemeClr val="tx1"/>
                </a:solidFill>
                <a:latin typeface="+mn-lt"/>
                <a:ea typeface="+mn-ea"/>
                <a:cs typeface="+mn-cs"/>
              </a:rPr>
              <a:t>Students: Will use computers and cellphones to </a:t>
            </a:r>
            <a:r>
              <a:rPr lang="en-US" sz="2400" dirty="0" smtClean="0">
                <a:solidFill>
                  <a:schemeClr val="tx1"/>
                </a:solidFill>
                <a:latin typeface="+mn-lt"/>
                <a:ea typeface="+mn-ea"/>
                <a:cs typeface="+mn-cs"/>
              </a:rPr>
              <a:t>work</a:t>
            </a:r>
          </a:p>
          <a:p>
            <a:pPr marL="0" indent="0" algn="just">
              <a:buNone/>
            </a:pPr>
            <a:r>
              <a:rPr lang="en-US" sz="2400" dirty="0"/>
              <a:t>	</a:t>
            </a:r>
            <a:r>
              <a:rPr lang="en-US" sz="2400" dirty="0" smtClean="0">
                <a:solidFill>
                  <a:schemeClr val="tx1"/>
                </a:solidFill>
                <a:latin typeface="+mn-lt"/>
                <a:ea typeface="+mn-ea"/>
                <a:cs typeface="+mn-cs"/>
              </a:rPr>
              <a:t>Multiple Intelligences:</a:t>
            </a:r>
          </a:p>
          <a:p>
            <a:pPr marL="0" indent="0" algn="just">
              <a:buNone/>
            </a:pPr>
            <a:r>
              <a:rPr lang="en-US" sz="2400" dirty="0"/>
              <a:t>	 </a:t>
            </a:r>
            <a:r>
              <a:rPr lang="en-US" sz="2400" dirty="0" smtClean="0"/>
              <a:t>                </a:t>
            </a:r>
            <a:r>
              <a:rPr lang="en-US" sz="2400" dirty="0" smtClean="0">
                <a:solidFill>
                  <a:schemeClr val="tx1"/>
                </a:solidFill>
                <a:latin typeface="+mn-lt"/>
                <a:ea typeface="+mn-ea"/>
                <a:cs typeface="+mn-cs"/>
              </a:rPr>
              <a:t>Logical</a:t>
            </a:r>
            <a:r>
              <a:rPr lang="en-US" sz="2400" dirty="0">
                <a:solidFill>
                  <a:schemeClr val="tx1"/>
                </a:solidFill>
                <a:latin typeface="+mn-lt"/>
                <a:ea typeface="+mn-ea"/>
                <a:cs typeface="+mn-cs"/>
              </a:rPr>
              <a:t>/ Mathematical, Verbal/ Linguistic</a:t>
            </a:r>
            <a:endParaRPr lang="en-PH" sz="2400" dirty="0">
              <a:solidFill>
                <a:schemeClr val="tx1"/>
              </a:solidFill>
              <a:latin typeface="+mn-lt"/>
              <a:ea typeface="+mn-ea"/>
              <a:cs typeface="+mn-cs"/>
            </a:endParaRPr>
          </a:p>
          <a:p>
            <a:pPr marL="0" indent="0" algn="just">
              <a:buNone/>
            </a:pP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23"/>
                                        </p:tgtEl>
                                        <p:attrNameLst>
                                          <p:attrName>style.visibility</p:attrName>
                                        </p:attrNameLst>
                                      </p:cBhvr>
                                      <p:to>
                                        <p:strVal val="visible"/>
                                      </p:to>
                                    </p:set>
                                    <p:animEffect transition="in" filter="circle(in)">
                                      <p:cBhvr>
                                        <p:cTn id="7" dur="2000"/>
                                        <p:tgtEl>
                                          <p:spTgt spid="10486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24">
                                            <p:txEl>
                                              <p:pRg st="0" end="0"/>
                                            </p:txEl>
                                          </p:spTgt>
                                        </p:tgtEl>
                                        <p:attrNameLst>
                                          <p:attrName>style.visibility</p:attrName>
                                        </p:attrNameLst>
                                      </p:cBhvr>
                                      <p:to>
                                        <p:strVal val="visible"/>
                                      </p:to>
                                    </p:set>
                                    <p:animEffect transition="in" filter="barn(inVertical)">
                                      <p:cBhvr>
                                        <p:cTn id="12" dur="500"/>
                                        <p:tgtEl>
                                          <p:spTgt spid="104862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24">
                                            <p:txEl>
                                              <p:pRg st="1" end="1"/>
                                            </p:txEl>
                                          </p:spTgt>
                                        </p:tgtEl>
                                        <p:attrNameLst>
                                          <p:attrName>style.visibility</p:attrName>
                                        </p:attrNameLst>
                                      </p:cBhvr>
                                      <p:to>
                                        <p:strVal val="visible"/>
                                      </p:to>
                                    </p:set>
                                    <p:animEffect transition="in" filter="barn(inVertical)">
                                      <p:cBhvr>
                                        <p:cTn id="17" dur="500"/>
                                        <p:tgtEl>
                                          <p:spTgt spid="104862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48624">
                                            <p:txEl>
                                              <p:pRg st="3" end="3"/>
                                            </p:txEl>
                                          </p:spTgt>
                                        </p:tgtEl>
                                        <p:attrNameLst>
                                          <p:attrName>style.visibility</p:attrName>
                                        </p:attrNameLst>
                                      </p:cBhvr>
                                      <p:to>
                                        <p:strVal val="visible"/>
                                      </p:to>
                                    </p:set>
                                    <p:animEffect transition="in" filter="barn(inVertical)">
                                      <p:cBhvr>
                                        <p:cTn id="22" dur="500"/>
                                        <p:tgtEl>
                                          <p:spTgt spid="10486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48624">
                                            <p:txEl>
                                              <p:pRg st="4" end="4"/>
                                            </p:txEl>
                                          </p:spTgt>
                                        </p:tgtEl>
                                        <p:attrNameLst>
                                          <p:attrName>style.visibility</p:attrName>
                                        </p:attrNameLst>
                                      </p:cBhvr>
                                      <p:to>
                                        <p:strVal val="visible"/>
                                      </p:to>
                                    </p:set>
                                    <p:animEffect transition="in" filter="barn(inVertical)">
                                      <p:cBhvr>
                                        <p:cTn id="27" dur="500"/>
                                        <p:tgtEl>
                                          <p:spTgt spid="104862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48624">
                                            <p:txEl>
                                              <p:pRg st="5" end="5"/>
                                            </p:txEl>
                                          </p:spTgt>
                                        </p:tgtEl>
                                        <p:attrNameLst>
                                          <p:attrName>style.visibility</p:attrName>
                                        </p:attrNameLst>
                                      </p:cBhvr>
                                      <p:to>
                                        <p:strVal val="visible"/>
                                      </p:to>
                                    </p:set>
                                    <p:animEffect transition="in" filter="barn(inVertical)">
                                      <p:cBhvr>
                                        <p:cTn id="32" dur="500"/>
                                        <p:tgtEl>
                                          <p:spTgt spid="104862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48624">
                                            <p:txEl>
                                              <p:pRg st="6" end="6"/>
                                            </p:txEl>
                                          </p:spTgt>
                                        </p:tgtEl>
                                        <p:attrNameLst>
                                          <p:attrName>style.visibility</p:attrName>
                                        </p:attrNameLst>
                                      </p:cBhvr>
                                      <p:to>
                                        <p:strVal val="visible"/>
                                      </p:to>
                                    </p:set>
                                    <p:animEffect transition="in" filter="barn(inVertical)">
                                      <p:cBhvr>
                                        <p:cTn id="37" dur="500"/>
                                        <p:tgtEl>
                                          <p:spTgt spid="104862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48624">
                                            <p:txEl>
                                              <p:pRg st="7" end="7"/>
                                            </p:txEl>
                                          </p:spTgt>
                                        </p:tgtEl>
                                        <p:attrNameLst>
                                          <p:attrName>style.visibility</p:attrName>
                                        </p:attrNameLst>
                                      </p:cBhvr>
                                      <p:to>
                                        <p:strVal val="visible"/>
                                      </p:to>
                                    </p:set>
                                    <p:animEffect transition="in" filter="barn(inVertical)">
                                      <p:cBhvr>
                                        <p:cTn id="42" dur="500"/>
                                        <p:tgtEl>
                                          <p:spTgt spid="104862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3" grpId="0"/>
      <p:bldP spid="104862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26" name="Content Placeholder 2"/>
          <p:cNvSpPr>
            <a:spLocks noGrp="1"/>
          </p:cNvSpPr>
          <p:nvPr>
            <p:ph idx="1"/>
          </p:nvPr>
        </p:nvSpPr>
        <p:spPr>
          <a:xfrm>
            <a:off x="395536" y="1412776"/>
            <a:ext cx="8496944" cy="4320480"/>
          </a:xfrm>
        </p:spPr>
        <p:txBody>
          <a:bodyPr/>
          <a:lstStyle/>
          <a:p>
            <a:pPr marL="0" lvl="0" indent="0" algn="just">
              <a:buNone/>
            </a:pPr>
            <a:r>
              <a:rPr lang="en-US" sz="2400" b="1" dirty="0">
                <a:solidFill>
                  <a:schemeClr val="tx1"/>
                </a:solidFill>
                <a:latin typeface="+mn-lt"/>
                <a:ea typeface="+mn-ea"/>
                <a:cs typeface="+mn-cs"/>
              </a:rPr>
              <a:t>SAMR:</a:t>
            </a:r>
            <a:endParaRPr lang="en-PH" sz="2400" dirty="0">
              <a:solidFill>
                <a:schemeClr val="tx1"/>
              </a:solidFill>
              <a:latin typeface="+mn-lt"/>
              <a:ea typeface="+mn-ea"/>
              <a:cs typeface="+mn-cs"/>
            </a:endParaRPr>
          </a:p>
          <a:p>
            <a:pPr marL="0" indent="0" algn="just">
              <a:buNone/>
            </a:pPr>
            <a:r>
              <a:rPr lang="en-US" sz="2400" dirty="0" smtClean="0">
                <a:solidFill>
                  <a:schemeClr val="tx1"/>
                </a:solidFill>
                <a:latin typeface="+mn-lt"/>
                <a:ea typeface="+mn-ea"/>
                <a:cs typeface="+mn-cs"/>
              </a:rPr>
              <a:t>	This </a:t>
            </a:r>
            <a:r>
              <a:rPr lang="en-US" sz="2400" dirty="0">
                <a:solidFill>
                  <a:schemeClr val="tx1"/>
                </a:solidFill>
                <a:latin typeface="+mn-lt"/>
                <a:ea typeface="+mn-ea"/>
                <a:cs typeface="+mn-cs"/>
              </a:rPr>
              <a:t>lesson is beneficial to students because it integrates technology into a Mathematics lesson plan. Students are learning both Mathematic concepts and technology skills both at the same time through the use of various application and technologies. Students may need to use applications such as these throughout the future in </a:t>
            </a:r>
            <a:r>
              <a:rPr lang="en-US" sz="2400" dirty="0" smtClean="0">
                <a:solidFill>
                  <a:schemeClr val="tx1"/>
                </a:solidFill>
                <a:latin typeface="+mn-lt"/>
                <a:ea typeface="+mn-ea"/>
                <a:cs typeface="+mn-cs"/>
              </a:rPr>
              <a:t>	college </a:t>
            </a:r>
            <a:r>
              <a:rPr lang="en-US" sz="2400" dirty="0">
                <a:solidFill>
                  <a:schemeClr val="tx1"/>
                </a:solidFill>
                <a:latin typeface="+mn-lt"/>
                <a:ea typeface="+mn-ea"/>
                <a:cs typeface="+mn-cs"/>
              </a:rPr>
              <a:t>education, so it is nice </a:t>
            </a:r>
            <a:r>
              <a:rPr lang="en-US" sz="2400" dirty="0" smtClean="0">
                <a:solidFill>
                  <a:schemeClr val="tx1"/>
                </a:solidFill>
                <a:latin typeface="+mn-lt"/>
                <a:ea typeface="+mn-ea"/>
                <a:cs typeface="+mn-cs"/>
              </a:rPr>
              <a:t>to </a:t>
            </a:r>
            <a:r>
              <a:rPr lang="en-US" sz="2400" dirty="0">
                <a:solidFill>
                  <a:schemeClr val="tx1"/>
                </a:solidFill>
                <a:latin typeface="+mn-lt"/>
                <a:ea typeface="+mn-ea"/>
                <a:cs typeface="+mn-cs"/>
              </a:rPr>
              <a:t>start getting them </a:t>
            </a:r>
            <a:r>
              <a:rPr lang="en-US" sz="2400" dirty="0" smtClean="0">
                <a:solidFill>
                  <a:schemeClr val="tx1"/>
                </a:solidFill>
                <a:latin typeface="+mn-lt"/>
                <a:ea typeface="+mn-ea"/>
                <a:cs typeface="+mn-cs"/>
              </a:rPr>
              <a:t>			familiar </a:t>
            </a:r>
            <a:r>
              <a:rPr lang="en-US" sz="2400" dirty="0">
                <a:solidFill>
                  <a:schemeClr val="tx1"/>
                </a:solidFill>
                <a:latin typeface="+mn-lt"/>
                <a:ea typeface="+mn-ea"/>
                <a:cs typeface="+mn-cs"/>
              </a:rPr>
              <a:t>with basic </a:t>
            </a:r>
            <a:r>
              <a:rPr lang="en-US" sz="2400" dirty="0" smtClean="0">
                <a:solidFill>
                  <a:schemeClr val="tx1"/>
                </a:solidFill>
                <a:latin typeface="+mn-lt"/>
                <a:ea typeface="+mn-ea"/>
                <a:cs typeface="+mn-cs"/>
              </a:rPr>
              <a:t>computer function </a:t>
            </a:r>
            <a:r>
              <a:rPr lang="en-US" sz="2400" dirty="0">
                <a:solidFill>
                  <a:schemeClr val="tx1"/>
                </a:solidFill>
                <a:latin typeface="+mn-lt"/>
                <a:ea typeface="+mn-ea"/>
                <a:cs typeface="+mn-cs"/>
              </a:rPr>
              <a:t>and skills </a:t>
            </a:r>
            <a:r>
              <a:rPr lang="en-US" sz="2400" dirty="0" smtClean="0">
                <a:solidFill>
                  <a:schemeClr val="tx1"/>
                </a:solidFill>
                <a:latin typeface="+mn-lt"/>
                <a:ea typeface="+mn-ea"/>
                <a:cs typeface="+mn-cs"/>
              </a:rPr>
              <a:t>				below </a:t>
            </a:r>
            <a:r>
              <a:rPr lang="en-US" sz="2400" dirty="0">
                <a:solidFill>
                  <a:schemeClr val="tx1"/>
                </a:solidFill>
                <a:latin typeface="+mn-lt"/>
                <a:ea typeface="+mn-ea"/>
                <a:cs typeface="+mn-cs"/>
              </a:rPr>
              <a:t>is how we use </a:t>
            </a:r>
            <a:r>
              <a:rPr lang="en-US" sz="2400" dirty="0" smtClean="0">
                <a:solidFill>
                  <a:schemeClr val="tx1"/>
                </a:solidFill>
                <a:latin typeface="+mn-lt"/>
                <a:ea typeface="+mn-ea"/>
                <a:cs typeface="+mn-cs"/>
              </a:rPr>
              <a:t>SAMR to </a:t>
            </a:r>
            <a:r>
              <a:rPr lang="en-US" sz="2400" dirty="0">
                <a:solidFill>
                  <a:schemeClr val="tx1"/>
                </a:solidFill>
                <a:latin typeface="+mn-lt"/>
                <a:ea typeface="+mn-ea"/>
                <a:cs typeface="+mn-cs"/>
              </a:rPr>
              <a:t>teach </a:t>
            </a:r>
            <a:r>
              <a:rPr lang="en-US" sz="2400" dirty="0" smtClean="0">
                <a:solidFill>
                  <a:schemeClr val="tx1"/>
                </a:solidFill>
                <a:latin typeface="+mn-lt"/>
                <a:ea typeface="+mn-ea"/>
                <a:cs typeface="+mn-cs"/>
              </a:rPr>
              <a:t>					Mathematics </a:t>
            </a:r>
            <a:r>
              <a:rPr lang="en-US" sz="2400" dirty="0">
                <a:solidFill>
                  <a:schemeClr val="tx1"/>
                </a:solidFill>
                <a:latin typeface="+mn-lt"/>
                <a:ea typeface="+mn-ea"/>
                <a:cs typeface="+mn-cs"/>
              </a:rPr>
              <a:t>lesson.</a:t>
            </a:r>
            <a:endParaRPr lang="en-PH" sz="2400" dirty="0">
              <a:solidFill>
                <a:schemeClr val="tx1"/>
              </a:solidFill>
              <a:latin typeface="+mn-lt"/>
              <a:ea typeface="+mn-ea"/>
              <a:cs typeface="+mn-cs"/>
            </a:endParaRPr>
          </a:p>
          <a:p>
            <a:pPr marL="0" indent="0" algn="just">
              <a:buNone/>
            </a:pPr>
            <a:endParaRPr lang="en-PH" sz="2400" dirty="0">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25"/>
                                        </p:tgtEl>
                                        <p:attrNameLst>
                                          <p:attrName>style.visibility</p:attrName>
                                        </p:attrNameLst>
                                      </p:cBhvr>
                                      <p:to>
                                        <p:strVal val="visible"/>
                                      </p:to>
                                    </p:set>
                                    <p:animEffect transition="in" filter="circle(in)">
                                      <p:cBhvr>
                                        <p:cTn id="7" dur="2000"/>
                                        <p:tgtEl>
                                          <p:spTgt spid="10486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26">
                                            <p:txEl>
                                              <p:pRg st="0" end="0"/>
                                            </p:txEl>
                                          </p:spTgt>
                                        </p:tgtEl>
                                        <p:attrNameLst>
                                          <p:attrName>style.visibility</p:attrName>
                                        </p:attrNameLst>
                                      </p:cBhvr>
                                      <p:to>
                                        <p:strVal val="visible"/>
                                      </p:to>
                                    </p:set>
                                    <p:animEffect transition="in" filter="barn(inVertical)">
                                      <p:cBhvr>
                                        <p:cTn id="12" dur="500"/>
                                        <p:tgtEl>
                                          <p:spTgt spid="10486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48626">
                                            <p:txEl>
                                              <p:pRg st="1" end="1"/>
                                            </p:txEl>
                                          </p:spTgt>
                                        </p:tgtEl>
                                        <p:attrNameLst>
                                          <p:attrName>style.visibility</p:attrName>
                                        </p:attrNameLst>
                                      </p:cBhvr>
                                      <p:to>
                                        <p:strVal val="visible"/>
                                      </p:to>
                                    </p:set>
                                    <p:animEffect transition="in" filter="barn(inVertical)">
                                      <p:cBhvr>
                                        <p:cTn id="17" dur="500"/>
                                        <p:tgtEl>
                                          <p:spTgt spid="10486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5" grpId="0"/>
      <p:bldP spid="104862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28" name="Content Placeholder 2"/>
          <p:cNvSpPr>
            <a:spLocks noGrp="1"/>
          </p:cNvSpPr>
          <p:nvPr>
            <p:ph idx="1"/>
          </p:nvPr>
        </p:nvSpPr>
        <p:spPr>
          <a:xfrm>
            <a:off x="395536" y="1412776"/>
            <a:ext cx="8424936" cy="4320480"/>
          </a:xfrm>
        </p:spPr>
        <p:txBody>
          <a:bodyPr/>
          <a:lstStyle/>
          <a:p>
            <a:pPr marL="0" indent="0" algn="just">
              <a:buNone/>
            </a:pPr>
            <a:r>
              <a:rPr lang="en-US" sz="2800" dirty="0" smtClean="0"/>
              <a:t>	This</a:t>
            </a:r>
            <a:r>
              <a:rPr lang="en-US" sz="2800" dirty="0"/>
              <a:t> is an introductory lesson on circles </a:t>
            </a:r>
            <a:r>
              <a:rPr lang="en-US" sz="2800" dirty="0" smtClean="0"/>
              <a:t>designed</a:t>
            </a:r>
            <a:r>
              <a:rPr lang="en-US" sz="2800" dirty="0"/>
              <a:t> </a:t>
            </a:r>
            <a:r>
              <a:rPr lang="en-US" sz="2800" dirty="0" smtClean="0"/>
              <a:t>for grade </a:t>
            </a:r>
            <a:r>
              <a:rPr lang="en-US" sz="2800" dirty="0"/>
              <a:t>10 Mathematics of </a:t>
            </a:r>
            <a:r>
              <a:rPr lang="en-US" sz="2800" dirty="0" err="1"/>
              <a:t>Catarman</a:t>
            </a:r>
            <a:r>
              <a:rPr lang="en-US" sz="2800" dirty="0"/>
              <a:t> National High School. There are 50 grade 10 students composed of 28 girls and 22 boys. This lesson serves as continuation about circles and shows the students how the equation of a circle can be </a:t>
            </a:r>
            <a:r>
              <a:rPr lang="en-US" sz="2800" dirty="0" smtClean="0"/>
              <a:t>	manipulated to change </a:t>
            </a:r>
            <a:r>
              <a:rPr lang="en-US" sz="2800" dirty="0"/>
              <a:t>its center and radius.</a:t>
            </a:r>
            <a:endParaRPr lang="en-PH" sz="2800"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28">
                                            <p:txEl>
                                              <p:pRg st="0" end="0"/>
                                            </p:txEl>
                                          </p:spTgt>
                                        </p:tgtEl>
                                        <p:attrNameLst>
                                          <p:attrName>style.visibility</p:attrName>
                                        </p:attrNameLst>
                                      </p:cBhvr>
                                      <p:to>
                                        <p:strVal val="visible"/>
                                      </p:to>
                                    </p:set>
                                    <p:animEffect transition="in" filter="circle(in)">
                                      <p:cBhvr>
                                        <p:cTn id="7" dur="2000"/>
                                        <p:tgtEl>
                                          <p:spTgt spid="10486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30" name="Content Placeholder 2"/>
          <p:cNvSpPr>
            <a:spLocks noGrp="1" noRot="1" noChangeAspect="1" noMove="1" noResize="1" noEditPoints="1" noAdjustHandles="1" noChangeArrowheads="1" noChangeShapeType="1" noTextEdit="1"/>
          </p:cNvSpPr>
          <p:nvPr>
            <p:ph idx="1"/>
          </p:nvPr>
        </p:nvSpPr>
        <p:spPr>
          <a:xfrm>
            <a:off x="395536" y="1340768"/>
            <a:ext cx="8352928" cy="2808312"/>
          </a:xfrm>
          <a:blipFill rotWithShape="1">
            <a:blip r:embed="rId2"/>
            <a:stretch>
              <a:fillRect l="-1533" t="-2169" r="-2701" b="-18872"/>
            </a:stretch>
          </a:blipFill>
        </p:spPr>
        <p:txBody>
          <a:bodyPr/>
          <a:lstStyle/>
          <a:p>
            <a:r>
              <a:rPr lang="en-PH">
                <a:noFill/>
              </a:rPr>
              <a:t> </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48630">
                                            <p:txEl>
                                              <p:pRg st="0" end="0"/>
                                            </p:txEl>
                                          </p:spTgt>
                                        </p:tgtEl>
                                        <p:attrNameLst>
                                          <p:attrName>style.visibility</p:attrName>
                                        </p:attrNameLst>
                                      </p:cBhvr>
                                      <p:to>
                                        <p:strVal val="visible"/>
                                      </p:to>
                                    </p:set>
                                    <p:anim calcmode="lin" valueType="num">
                                      <p:cBhvr>
                                        <p:cTn id="7" dur="500" fill="hold"/>
                                        <p:tgtEl>
                                          <p:spTgt spid="104863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4863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4863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48630">
                                            <p:txEl>
                                              <p:pRg st="1" end="1"/>
                                            </p:txEl>
                                          </p:spTgt>
                                        </p:tgtEl>
                                        <p:attrNameLst>
                                          <p:attrName>style.visibility</p:attrName>
                                        </p:attrNameLst>
                                      </p:cBhvr>
                                      <p:to>
                                        <p:strVal val="visible"/>
                                      </p:to>
                                    </p:set>
                                    <p:anim calcmode="lin" valueType="num">
                                      <p:cBhvr>
                                        <p:cTn id="14" dur="500" fill="hold"/>
                                        <p:tgtEl>
                                          <p:spTgt spid="104863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04863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0486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32" name="Content Placeholder 2"/>
          <p:cNvSpPr>
            <a:spLocks noGrp="1" noRot="1" noChangeAspect="1" noMove="1" noResize="1" noEditPoints="1" noAdjustHandles="1" noChangeArrowheads="1" noChangeShapeType="1" noTextEdit="1"/>
          </p:cNvSpPr>
          <p:nvPr>
            <p:ph idx="1"/>
          </p:nvPr>
        </p:nvSpPr>
        <p:spPr>
          <a:xfrm>
            <a:off x="395536" y="1412776"/>
            <a:ext cx="8352928" cy="4032448"/>
          </a:xfrm>
          <a:blipFill rotWithShape="1">
            <a:blip r:embed="rId2"/>
            <a:stretch>
              <a:fillRect l="-1168" t="-1059" r="-4088"/>
            </a:stretch>
          </a:blipFill>
        </p:spPr>
        <p:txBody>
          <a:bodyPr/>
          <a:lstStyle/>
          <a:p>
            <a:r>
              <a:rPr lang="en-PH">
                <a:noFill/>
              </a:rPr>
              <a:t> </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48632">
                                            <p:txEl>
                                              <p:pRg st="0" end="0"/>
                                            </p:txEl>
                                          </p:spTgt>
                                        </p:tgtEl>
                                        <p:attrNameLst>
                                          <p:attrName>style.visibility</p:attrName>
                                        </p:attrNameLst>
                                      </p:cBhvr>
                                      <p:to>
                                        <p:strVal val="visible"/>
                                      </p:to>
                                    </p:set>
                                    <p:anim calcmode="lin" valueType="num">
                                      <p:cBhvr>
                                        <p:cTn id="7" dur="500" fill="hold"/>
                                        <p:tgtEl>
                                          <p:spTgt spid="104863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4863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4863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48632">
                                            <p:txEl>
                                              <p:pRg st="1" end="1"/>
                                            </p:txEl>
                                          </p:spTgt>
                                        </p:tgtEl>
                                        <p:attrNameLst>
                                          <p:attrName>style.visibility</p:attrName>
                                        </p:attrNameLst>
                                      </p:cBhvr>
                                      <p:to>
                                        <p:strVal val="visible"/>
                                      </p:to>
                                    </p:set>
                                    <p:anim calcmode="lin" valueType="num">
                                      <p:cBhvr>
                                        <p:cTn id="14" dur="500" fill="hold"/>
                                        <p:tgtEl>
                                          <p:spTgt spid="104863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04863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0486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34" name="Content Placeholder 2"/>
          <p:cNvSpPr>
            <a:spLocks noGrp="1" noRot="1" noChangeAspect="1" noMove="1" noResize="1" noEditPoints="1" noAdjustHandles="1" noChangeArrowheads="1" noChangeShapeType="1" noTextEdit="1"/>
          </p:cNvSpPr>
          <p:nvPr>
            <p:ph idx="1"/>
          </p:nvPr>
        </p:nvSpPr>
        <p:spPr>
          <a:xfrm>
            <a:off x="395536" y="1412776"/>
            <a:ext cx="8424936" cy="2880320"/>
          </a:xfrm>
          <a:blipFill rotWithShape="1">
            <a:blip r:embed="rId2"/>
            <a:stretch>
              <a:fillRect l="-1520" t="-2119" r="-2677" b="-16102"/>
            </a:stretch>
          </a:blipFill>
        </p:spPr>
        <p:txBody>
          <a:bodyPr/>
          <a:lstStyle/>
          <a:p>
            <a:r>
              <a:rPr lang="en-PH">
                <a:noFill/>
              </a:rPr>
              <a:t> </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34">
                                            <p:txEl>
                                              <p:pRg st="0" end="0"/>
                                            </p:txEl>
                                          </p:spTgt>
                                        </p:tgtEl>
                                        <p:attrNameLst>
                                          <p:attrName>style.visibility</p:attrName>
                                        </p:attrNameLst>
                                      </p:cBhvr>
                                      <p:to>
                                        <p:strVal val="visible"/>
                                      </p:to>
                                    </p:set>
                                    <p:animEffect transition="in" filter="barn(inVertical)">
                                      <p:cBhvr>
                                        <p:cTn id="7" dur="500"/>
                                        <p:tgtEl>
                                          <p:spTgt spid="10486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
          <p:cNvSpPr>
            <a:spLocks noGrp="1"/>
          </p:cNvSpPr>
          <p:nvPr>
            <p:ph type="title"/>
          </p:nvPr>
        </p:nvSpPr>
        <p:spPr>
          <a:xfrm>
            <a:off x="457200" y="548680"/>
            <a:ext cx="8229600" cy="792088"/>
          </a:xfrm>
        </p:spPr>
        <p:txBody>
          <a:bodyPr/>
          <a:lstStyle/>
          <a:p>
            <a:pPr lvl="0" algn="l"/>
            <a:r>
              <a:rPr lang="en-US" sz="3200" b="1" dirty="0" smtClean="0">
                <a:solidFill>
                  <a:schemeClr val="tx2"/>
                </a:solidFill>
                <a:latin typeface="+mj-lt"/>
                <a:ea typeface="+mj-ea"/>
                <a:cs typeface="+mj-cs"/>
              </a:rPr>
              <a:t>III. PROCEDURE</a:t>
            </a:r>
            <a:endParaRPr lang="en-PH" sz="3200" dirty="0">
              <a:solidFill>
                <a:schemeClr val="tx2"/>
              </a:solidFill>
              <a:latin typeface="+mj-lt"/>
              <a:ea typeface="+mj-ea"/>
              <a:cs typeface="+mj-cs"/>
            </a:endParaRPr>
          </a:p>
        </p:txBody>
      </p:sp>
      <p:sp>
        <p:nvSpPr>
          <p:cNvPr id="1048636" name="Content Placeholder 2"/>
          <p:cNvSpPr>
            <a:spLocks noGrp="1"/>
          </p:cNvSpPr>
          <p:nvPr>
            <p:ph idx="1"/>
          </p:nvPr>
        </p:nvSpPr>
        <p:spPr>
          <a:xfrm>
            <a:off x="395536" y="1412776"/>
            <a:ext cx="8352928" cy="3240360"/>
          </a:xfrm>
        </p:spPr>
        <p:txBody>
          <a:bodyPr/>
          <a:lstStyle/>
          <a:p>
            <a:pPr marL="0" indent="0" algn="just">
              <a:buNone/>
            </a:pPr>
            <a:r>
              <a:rPr lang="en-US" sz="2800" dirty="0" smtClean="0"/>
              <a:t>	At </a:t>
            </a:r>
            <a:r>
              <a:rPr lang="en-US" sz="2800" dirty="0"/>
              <a:t>the end of the lesson students will need to complete a short three question quiz posted on the class’s Blog. The three question quiz will serve as a formative assessment for the lesson. This will show how the students performed on the quiz and address any issues that arise, the next day in </a:t>
            </a:r>
            <a:r>
              <a:rPr lang="en-US" sz="2800" dirty="0" smtClean="0"/>
              <a:t>	class</a:t>
            </a:r>
            <a:r>
              <a:rPr lang="en-US" sz="2800" dirty="0"/>
              <a:t>. </a:t>
            </a:r>
            <a:endParaRPr lang="en-PH" sz="2800"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36">
                                            <p:txEl>
                                              <p:pRg st="0" end="0"/>
                                            </p:txEl>
                                          </p:spTgt>
                                        </p:tgtEl>
                                        <p:attrNameLst>
                                          <p:attrName>style.visibility</p:attrName>
                                        </p:attrNameLst>
                                      </p:cBhvr>
                                      <p:to>
                                        <p:strVal val="visible"/>
                                      </p:to>
                                    </p:set>
                                    <p:animEffect transition="in" filter="barn(inVertical)">
                                      <p:cBhvr>
                                        <p:cTn id="7" dur="500"/>
                                        <p:tgtEl>
                                          <p:spTgt spid="10486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itle 1"/>
          <p:cNvSpPr>
            <a:spLocks noGrp="1"/>
          </p:cNvSpPr>
          <p:nvPr>
            <p:ph type="title"/>
          </p:nvPr>
        </p:nvSpPr>
        <p:spPr>
          <a:xfrm>
            <a:off x="457200" y="548680"/>
            <a:ext cx="8229600" cy="792088"/>
          </a:xfrm>
        </p:spPr>
        <p:txBody>
          <a:bodyPr/>
          <a:lstStyle/>
          <a:p>
            <a:pPr lvl="0" algn="l"/>
            <a:r>
              <a:rPr lang="en-US" sz="3200" b="1" dirty="0"/>
              <a:t>Substitution:</a:t>
            </a:r>
            <a:endParaRPr lang="en-PH" sz="3200" dirty="0">
              <a:solidFill>
                <a:schemeClr val="tx2"/>
              </a:solidFill>
            </a:endParaRPr>
          </a:p>
        </p:txBody>
      </p:sp>
      <p:sp>
        <p:nvSpPr>
          <p:cNvPr id="1048645" name="Content Placeholder 2"/>
          <p:cNvSpPr>
            <a:spLocks noGrp="1"/>
          </p:cNvSpPr>
          <p:nvPr>
            <p:ph idx="1"/>
          </p:nvPr>
        </p:nvSpPr>
        <p:spPr>
          <a:xfrm>
            <a:off x="395536" y="1700808"/>
            <a:ext cx="8352928" cy="1800200"/>
          </a:xfrm>
        </p:spPr>
        <p:txBody>
          <a:bodyPr/>
          <a:lstStyle/>
          <a:p>
            <a:pPr marL="0" indent="0">
              <a:buNone/>
            </a:pPr>
            <a:r>
              <a:rPr lang="en-US" sz="2800" dirty="0" smtClean="0"/>
              <a:t>	Use </a:t>
            </a:r>
            <a:r>
              <a:rPr lang="en-US" sz="2800" dirty="0"/>
              <a:t>an application called </a:t>
            </a:r>
            <a:r>
              <a:rPr lang="en-US" sz="2800" dirty="0" err="1"/>
              <a:t>GeoGebra</a:t>
            </a:r>
            <a:r>
              <a:rPr lang="en-US" sz="2800" dirty="0"/>
              <a:t> app to let students enter the equation to show the graph of the circle.</a:t>
            </a:r>
            <a:endParaRPr lang="en-PH" sz="2800" dirty="0"/>
          </a:p>
        </p:txBody>
      </p:sp>
    </p:spTree>
    <p:extLst>
      <p:ext uri="{BB962C8B-B14F-4D97-AF65-F5344CB8AC3E}">
        <p14:creationId xmlns:p14="http://schemas.microsoft.com/office/powerpoint/2010/main" val="15114410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44"/>
                                        </p:tgtEl>
                                        <p:attrNameLst>
                                          <p:attrName>style.visibility</p:attrName>
                                        </p:attrNameLst>
                                      </p:cBhvr>
                                      <p:to>
                                        <p:strVal val="visible"/>
                                      </p:to>
                                    </p:set>
                                    <p:animEffect transition="in" filter="barn(inVertical)">
                                      <p:cBhvr>
                                        <p:cTn id="7" dur="500"/>
                                        <p:tgtEl>
                                          <p:spTgt spid="104864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48645">
                                            <p:txEl>
                                              <p:pRg st="0" end="0"/>
                                            </p:txEl>
                                          </p:spTgt>
                                        </p:tgtEl>
                                        <p:attrNameLst>
                                          <p:attrName>style.visibility</p:attrName>
                                        </p:attrNameLst>
                                      </p:cBhvr>
                                      <p:to>
                                        <p:strVal val="visible"/>
                                      </p:to>
                                    </p:set>
                                    <p:anim calcmode="lin" valueType="num">
                                      <p:cBhvr additive="base">
                                        <p:cTn id="12" dur="500" fill="hold"/>
                                        <p:tgtEl>
                                          <p:spTgt spid="104864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486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4" grpId="0"/>
      <p:bldP spid="104864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Title 1"/>
          <p:cNvSpPr>
            <a:spLocks noGrp="1"/>
          </p:cNvSpPr>
          <p:nvPr>
            <p:ph type="title"/>
          </p:nvPr>
        </p:nvSpPr>
        <p:spPr>
          <a:xfrm>
            <a:off x="457200" y="548680"/>
            <a:ext cx="8229600" cy="792088"/>
          </a:xfrm>
        </p:spPr>
        <p:txBody>
          <a:bodyPr/>
          <a:lstStyle/>
          <a:p>
            <a:pPr lvl="0" algn="l"/>
            <a:r>
              <a:rPr lang="en-US" sz="3200" b="1" dirty="0"/>
              <a:t>Augmentation:</a:t>
            </a:r>
            <a:endParaRPr lang="en-PH" sz="3200" dirty="0">
              <a:solidFill>
                <a:schemeClr val="tx2"/>
              </a:solidFill>
            </a:endParaRPr>
          </a:p>
        </p:txBody>
      </p:sp>
      <p:sp>
        <p:nvSpPr>
          <p:cNvPr id="1048643" name="Content Placeholder 2"/>
          <p:cNvSpPr>
            <a:spLocks noGrp="1"/>
          </p:cNvSpPr>
          <p:nvPr>
            <p:ph idx="1"/>
          </p:nvPr>
        </p:nvSpPr>
        <p:spPr>
          <a:xfrm>
            <a:off x="395536" y="1340768"/>
            <a:ext cx="8352928" cy="4896544"/>
          </a:xfrm>
        </p:spPr>
        <p:txBody>
          <a:bodyPr/>
          <a:lstStyle/>
          <a:p>
            <a:pPr marL="0" indent="0" algn="just">
              <a:buNone/>
            </a:pPr>
            <a:r>
              <a:rPr lang="en-US" sz="2800" dirty="0" smtClean="0"/>
              <a:t>	Students </a:t>
            </a:r>
            <a:r>
              <a:rPr lang="en-US" sz="2800" dirty="0"/>
              <a:t>will use an application called </a:t>
            </a:r>
            <a:r>
              <a:rPr lang="en-US" sz="2800" dirty="0" err="1"/>
              <a:t>GeoGebra</a:t>
            </a:r>
            <a:r>
              <a:rPr lang="en-US" sz="2800" dirty="0"/>
              <a:t> Application, which is a technology that mixes geometry with algebra. For this lesson students will be working with concepts from both geometry and algebra. They will be working with circles and seeing how equations can change the </a:t>
            </a:r>
            <a:r>
              <a:rPr lang="en-US" sz="2800" dirty="0" smtClean="0"/>
              <a:t>	graph </a:t>
            </a:r>
            <a:r>
              <a:rPr lang="en-US" sz="2800" dirty="0"/>
              <a:t>of a circle. Since this lesson </a:t>
            </a:r>
            <a:r>
              <a:rPr lang="en-US" sz="2800" dirty="0" smtClean="0"/>
              <a:t>			incorporates </a:t>
            </a:r>
            <a:r>
              <a:rPr lang="en-US" sz="2800" dirty="0"/>
              <a:t>a combination of geometry </a:t>
            </a:r>
            <a:r>
              <a:rPr lang="en-US" sz="2800" dirty="0" smtClean="0"/>
              <a:t>			and </a:t>
            </a:r>
            <a:r>
              <a:rPr lang="en-US" sz="2800" dirty="0"/>
              <a:t>algebra, </a:t>
            </a:r>
            <a:r>
              <a:rPr lang="en-US" sz="2800" dirty="0" err="1"/>
              <a:t>GeoGebra</a:t>
            </a:r>
            <a:r>
              <a:rPr lang="en-US" sz="2800" dirty="0"/>
              <a:t> is the </a:t>
            </a:r>
            <a:r>
              <a:rPr lang="en-US" sz="2800" dirty="0" smtClean="0"/>
              <a:t>				ideal </a:t>
            </a:r>
            <a:r>
              <a:rPr lang="en-US" sz="2800" dirty="0"/>
              <a:t>technology to use. </a:t>
            </a:r>
            <a:endParaRPr lang="en-PH" sz="2800" dirty="0"/>
          </a:p>
        </p:txBody>
      </p:sp>
    </p:spTree>
    <p:extLst>
      <p:ext uri="{BB962C8B-B14F-4D97-AF65-F5344CB8AC3E}">
        <p14:creationId xmlns:p14="http://schemas.microsoft.com/office/powerpoint/2010/main" val="23719481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2"/>
                                        </p:tgtEl>
                                        <p:attrNameLst>
                                          <p:attrName>style.visibility</p:attrName>
                                        </p:attrNameLst>
                                      </p:cBhvr>
                                      <p:to>
                                        <p:strVal val="visible"/>
                                      </p:to>
                                    </p:set>
                                    <p:anim calcmode="lin" valueType="num">
                                      <p:cBhvr additive="base">
                                        <p:cTn id="7" dur="500" fill="hold"/>
                                        <p:tgtEl>
                                          <p:spTgt spid="1048642"/>
                                        </p:tgtEl>
                                        <p:attrNameLst>
                                          <p:attrName>ppt_x</p:attrName>
                                        </p:attrNameLst>
                                      </p:cBhvr>
                                      <p:tavLst>
                                        <p:tav tm="0">
                                          <p:val>
                                            <p:strVal val="#ppt_x"/>
                                          </p:val>
                                        </p:tav>
                                        <p:tav tm="100000">
                                          <p:val>
                                            <p:strVal val="#ppt_x"/>
                                          </p:val>
                                        </p:tav>
                                      </p:tavLst>
                                    </p:anim>
                                    <p:anim calcmode="lin" valueType="num">
                                      <p:cBhvr additive="base">
                                        <p:cTn id="8" dur="500" fill="hold"/>
                                        <p:tgtEl>
                                          <p:spTgt spid="10486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48643">
                                            <p:txEl>
                                              <p:pRg st="0" end="0"/>
                                            </p:txEl>
                                          </p:spTgt>
                                        </p:tgtEl>
                                        <p:attrNameLst>
                                          <p:attrName>style.visibility</p:attrName>
                                        </p:attrNameLst>
                                      </p:cBhvr>
                                      <p:to>
                                        <p:strVal val="visible"/>
                                      </p:to>
                                    </p:set>
                                    <p:animEffect transition="in" filter="fade">
                                      <p:cBhvr>
                                        <p:cTn id="13" dur="1000"/>
                                        <p:tgtEl>
                                          <p:spTgt spid="1048643">
                                            <p:txEl>
                                              <p:pRg st="0" end="0"/>
                                            </p:txEl>
                                          </p:spTgt>
                                        </p:tgtEl>
                                      </p:cBhvr>
                                    </p:animEffect>
                                    <p:anim calcmode="lin" valueType="num">
                                      <p:cBhvr>
                                        <p:cTn id="14" dur="1000" fill="hold"/>
                                        <p:tgtEl>
                                          <p:spTgt spid="104864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4864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2" grpId="0"/>
      <p:bldP spid="104864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Title 1"/>
          <p:cNvSpPr>
            <a:spLocks noGrp="1"/>
          </p:cNvSpPr>
          <p:nvPr>
            <p:ph type="title"/>
          </p:nvPr>
        </p:nvSpPr>
        <p:spPr>
          <a:xfrm>
            <a:off x="457200" y="548680"/>
            <a:ext cx="8229600" cy="792088"/>
          </a:xfrm>
        </p:spPr>
        <p:txBody>
          <a:bodyPr/>
          <a:lstStyle/>
          <a:p>
            <a:pPr lvl="0" algn="l"/>
            <a:r>
              <a:rPr lang="en-US" sz="3200" b="1" dirty="0"/>
              <a:t>Modification:</a:t>
            </a:r>
            <a:endParaRPr lang="en-PH" sz="3200" dirty="0">
              <a:solidFill>
                <a:schemeClr val="tx2"/>
              </a:solidFill>
            </a:endParaRPr>
          </a:p>
        </p:txBody>
      </p:sp>
      <p:sp>
        <p:nvSpPr>
          <p:cNvPr id="1048640" name="Content Placeholder 2"/>
          <p:cNvSpPr>
            <a:spLocks noGrp="1"/>
          </p:cNvSpPr>
          <p:nvPr>
            <p:ph idx="1"/>
          </p:nvPr>
        </p:nvSpPr>
        <p:spPr>
          <a:xfrm>
            <a:off x="395536" y="1700808"/>
            <a:ext cx="8352928" cy="2880320"/>
          </a:xfrm>
        </p:spPr>
        <p:txBody>
          <a:bodyPr/>
          <a:lstStyle/>
          <a:p>
            <a:pPr marL="0" indent="0" algn="just">
              <a:buNone/>
            </a:pPr>
            <a:r>
              <a:rPr lang="en-US" sz="2800" dirty="0" smtClean="0"/>
              <a:t>	Students </a:t>
            </a:r>
            <a:r>
              <a:rPr lang="en-US" sz="2800" dirty="0"/>
              <a:t>screen capture the graph of the circle’s equation they come up on the </a:t>
            </a:r>
            <a:r>
              <a:rPr lang="en-US" sz="2800" dirty="0" err="1"/>
              <a:t>GeoGebra</a:t>
            </a:r>
            <a:r>
              <a:rPr lang="en-US" sz="2800" dirty="0"/>
              <a:t> Application (using either laptop or cellphone) and use them to create a screencast (video) about their learning to share with others.</a:t>
            </a:r>
            <a:endParaRPr lang="en-PH" sz="2800" dirty="0"/>
          </a:p>
          <a:p>
            <a:pPr marL="0" indent="0" algn="just">
              <a:buNone/>
            </a:pPr>
            <a:endParaRPr lang="en-PH" sz="2800"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39"/>
                                        </p:tgtEl>
                                        <p:attrNameLst>
                                          <p:attrName>style.visibility</p:attrName>
                                        </p:attrNameLst>
                                      </p:cBhvr>
                                      <p:to>
                                        <p:strVal val="visible"/>
                                      </p:to>
                                    </p:set>
                                    <p:animEffect transition="in" filter="barn(inVertical)">
                                      <p:cBhvr>
                                        <p:cTn id="7" dur="500"/>
                                        <p:tgtEl>
                                          <p:spTgt spid="104863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48640">
                                            <p:txEl>
                                              <p:pRg st="0" end="0"/>
                                            </p:txEl>
                                          </p:spTgt>
                                        </p:tgtEl>
                                        <p:attrNameLst>
                                          <p:attrName>style.visibility</p:attrName>
                                        </p:attrNameLst>
                                      </p:cBhvr>
                                      <p:to>
                                        <p:strVal val="visible"/>
                                      </p:to>
                                    </p:set>
                                    <p:animEffect transition="in" filter="circle(in)">
                                      <p:cBhvr>
                                        <p:cTn id="12" dur="2000"/>
                                        <p:tgtEl>
                                          <p:spTgt spid="10486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9" grpId="0"/>
      <p:bldP spid="104864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Title 1"/>
          <p:cNvSpPr>
            <a:spLocks noGrp="1"/>
          </p:cNvSpPr>
          <p:nvPr>
            <p:ph type="title"/>
          </p:nvPr>
        </p:nvSpPr>
        <p:spPr/>
        <p:txBody>
          <a:bodyPr/>
          <a:lstStyle/>
          <a:p>
            <a:endParaRPr lang="en-PH" dirty="0"/>
          </a:p>
        </p:txBody>
      </p:sp>
      <p:pic>
        <p:nvPicPr>
          <p:cNvPr id="2097154" name="Content Placeholder 3"/>
          <p:cNvPicPr>
            <a:picLocks noGrp="1" noChangeAspect="1"/>
          </p:cNvPicPr>
          <p:nvPr>
            <p:ph idx="1"/>
          </p:nvPr>
        </p:nvPicPr>
        <p:blipFill rotWithShape="1">
          <a:blip r:embed="rId2"/>
          <a:srcRect t="25867" b="30360"/>
          <a:stretch>
            <a:fillRect/>
          </a:stretch>
        </p:blipFill>
        <p:spPr>
          <a:xfrm>
            <a:off x="467543" y="260648"/>
            <a:ext cx="2775921" cy="3744416"/>
          </a:xfrm>
        </p:spPr>
      </p:pic>
      <p:pic>
        <p:nvPicPr>
          <p:cNvPr id="2097155" name="Picture 4"/>
          <p:cNvPicPr>
            <a:picLocks noChangeAspect="1"/>
          </p:cNvPicPr>
          <p:nvPr/>
        </p:nvPicPr>
        <p:blipFill rotWithShape="1">
          <a:blip r:embed="rId3"/>
          <a:srcRect t="8889"/>
          <a:stretch>
            <a:fillRect/>
          </a:stretch>
        </p:blipFill>
        <p:spPr>
          <a:xfrm>
            <a:off x="3203848" y="260648"/>
            <a:ext cx="2622913" cy="5472608"/>
          </a:xfrm>
          <a:prstGeom prst="rect">
            <a:avLst/>
          </a:prstGeom>
        </p:spPr>
      </p:pic>
      <p:pic>
        <p:nvPicPr>
          <p:cNvPr id="2097156" name="Picture 5"/>
          <p:cNvPicPr>
            <a:picLocks noChangeAspect="1"/>
          </p:cNvPicPr>
          <p:nvPr/>
        </p:nvPicPr>
        <p:blipFill rotWithShape="1">
          <a:blip r:embed="rId4"/>
          <a:srcRect t="14950" b="18788"/>
          <a:stretch>
            <a:fillRect/>
          </a:stretch>
        </p:blipFill>
        <p:spPr>
          <a:xfrm>
            <a:off x="5796136" y="260648"/>
            <a:ext cx="2880320" cy="54726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97154"/>
                                        </p:tgtEl>
                                        <p:attrNameLst>
                                          <p:attrName>style.visibility</p:attrName>
                                        </p:attrNameLst>
                                      </p:cBhvr>
                                      <p:to>
                                        <p:strVal val="visible"/>
                                      </p:to>
                                    </p:set>
                                    <p:animEffect transition="in" filter="fade">
                                      <p:cBhvr>
                                        <p:cTn id="7" dur="1000"/>
                                        <p:tgtEl>
                                          <p:spTgt spid="2097154"/>
                                        </p:tgtEl>
                                      </p:cBhvr>
                                    </p:animEffect>
                                    <p:anim calcmode="lin" valueType="num">
                                      <p:cBhvr>
                                        <p:cTn id="8" dur="1000" fill="hold"/>
                                        <p:tgtEl>
                                          <p:spTgt spid="2097154"/>
                                        </p:tgtEl>
                                        <p:attrNameLst>
                                          <p:attrName>ppt_x</p:attrName>
                                        </p:attrNameLst>
                                      </p:cBhvr>
                                      <p:tavLst>
                                        <p:tav tm="0">
                                          <p:val>
                                            <p:strVal val="#ppt_x"/>
                                          </p:val>
                                        </p:tav>
                                        <p:tav tm="100000">
                                          <p:val>
                                            <p:strVal val="#ppt_x"/>
                                          </p:val>
                                        </p:tav>
                                      </p:tavLst>
                                    </p:anim>
                                    <p:anim calcmode="lin" valueType="num">
                                      <p:cBhvr>
                                        <p:cTn id="9" dur="1000" fill="hold"/>
                                        <p:tgtEl>
                                          <p:spTgt spid="20971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097155"/>
                                        </p:tgtEl>
                                        <p:attrNameLst>
                                          <p:attrName>style.visibility</p:attrName>
                                        </p:attrNameLst>
                                      </p:cBhvr>
                                      <p:to>
                                        <p:strVal val="visible"/>
                                      </p:to>
                                    </p:set>
                                    <p:animEffect transition="in" filter="barn(inVertical)">
                                      <p:cBhvr>
                                        <p:cTn id="14" dur="500"/>
                                        <p:tgtEl>
                                          <p:spTgt spid="209715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097156"/>
                                        </p:tgtEl>
                                        <p:attrNameLst>
                                          <p:attrName>style.visibility</p:attrName>
                                        </p:attrNameLst>
                                      </p:cBhvr>
                                      <p:to>
                                        <p:strVal val="visible"/>
                                      </p:to>
                                    </p:set>
                                    <p:animEffect transition="in" filter="circle(in)">
                                      <p:cBhvr>
                                        <p:cTn id="19" dur="2000"/>
                                        <p:tgtEl>
                                          <p:spTgt spid="2097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
          <p:cNvSpPr>
            <a:spLocks noGrp="1"/>
          </p:cNvSpPr>
          <p:nvPr>
            <p:ph type="title"/>
          </p:nvPr>
        </p:nvSpPr>
        <p:spPr>
          <a:xfrm>
            <a:off x="457200" y="548680"/>
            <a:ext cx="8229600" cy="792088"/>
          </a:xfrm>
        </p:spPr>
        <p:txBody>
          <a:bodyPr/>
          <a:lstStyle/>
          <a:p>
            <a:pPr lvl="0" algn="l"/>
            <a:r>
              <a:rPr lang="en-US" sz="3200" b="1" dirty="0"/>
              <a:t>Redefinition:</a:t>
            </a:r>
            <a:endParaRPr lang="en-PH" sz="3200" dirty="0">
              <a:solidFill>
                <a:schemeClr val="tx2"/>
              </a:solidFill>
            </a:endParaRPr>
          </a:p>
        </p:txBody>
      </p:sp>
      <p:sp>
        <p:nvSpPr>
          <p:cNvPr id="1048638" name="Content Placeholder 2"/>
          <p:cNvSpPr>
            <a:spLocks noGrp="1"/>
          </p:cNvSpPr>
          <p:nvPr>
            <p:ph idx="1"/>
          </p:nvPr>
        </p:nvSpPr>
        <p:spPr>
          <a:xfrm>
            <a:off x="395536" y="1700808"/>
            <a:ext cx="8352928" cy="2880320"/>
          </a:xfrm>
        </p:spPr>
        <p:txBody>
          <a:bodyPr/>
          <a:lstStyle/>
          <a:p>
            <a:pPr marL="0" indent="0" algn="just">
              <a:buNone/>
            </a:pPr>
            <a:r>
              <a:rPr lang="en-US" sz="2800" dirty="0" smtClean="0"/>
              <a:t>	Each </a:t>
            </a:r>
            <a:r>
              <a:rPr lang="en-US" sz="2800" dirty="0"/>
              <a:t>student will create a blog to which they will upload his/her outputs so that others can comment, share and compare regarding the individual outputs uploaded.</a:t>
            </a:r>
            <a:endParaRPr lang="en-PH" sz="2800" dirty="0"/>
          </a:p>
          <a:p>
            <a:pPr marL="0" indent="0" algn="just">
              <a:buNone/>
            </a:pPr>
            <a:endParaRPr lang="en-PH" sz="2800" dirty="0"/>
          </a:p>
        </p:txBody>
      </p:sp>
    </p:spTree>
    <p:extLst>
      <p:ext uri="{BB962C8B-B14F-4D97-AF65-F5344CB8AC3E}">
        <p14:creationId xmlns:p14="http://schemas.microsoft.com/office/powerpoint/2010/main" val="21818158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37"/>
                                        </p:tgtEl>
                                        <p:attrNameLst>
                                          <p:attrName>style.visibility</p:attrName>
                                        </p:attrNameLst>
                                      </p:cBhvr>
                                      <p:to>
                                        <p:strVal val="visible"/>
                                      </p:to>
                                    </p:set>
                                    <p:animEffect transition="in" filter="fade">
                                      <p:cBhvr>
                                        <p:cTn id="7" dur="1000"/>
                                        <p:tgtEl>
                                          <p:spTgt spid="1048637"/>
                                        </p:tgtEl>
                                      </p:cBhvr>
                                    </p:animEffect>
                                    <p:anim calcmode="lin" valueType="num">
                                      <p:cBhvr>
                                        <p:cTn id="8" dur="1000" fill="hold"/>
                                        <p:tgtEl>
                                          <p:spTgt spid="1048637"/>
                                        </p:tgtEl>
                                        <p:attrNameLst>
                                          <p:attrName>ppt_x</p:attrName>
                                        </p:attrNameLst>
                                      </p:cBhvr>
                                      <p:tavLst>
                                        <p:tav tm="0">
                                          <p:val>
                                            <p:strVal val="#ppt_x"/>
                                          </p:val>
                                        </p:tav>
                                        <p:tav tm="100000">
                                          <p:val>
                                            <p:strVal val="#ppt_x"/>
                                          </p:val>
                                        </p:tav>
                                      </p:tavLst>
                                    </p:anim>
                                    <p:anim calcmode="lin" valueType="num">
                                      <p:cBhvr>
                                        <p:cTn id="9" dur="1000" fill="hold"/>
                                        <p:tgtEl>
                                          <p:spTgt spid="10486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48638">
                                            <p:txEl>
                                              <p:pRg st="0" end="0"/>
                                            </p:txEl>
                                          </p:spTgt>
                                        </p:tgtEl>
                                        <p:attrNameLst>
                                          <p:attrName>style.visibility</p:attrName>
                                        </p:attrNameLst>
                                      </p:cBhvr>
                                      <p:to>
                                        <p:strVal val="visible"/>
                                      </p:to>
                                    </p:set>
                                    <p:animEffect transition="in" filter="circle(in)">
                                      <p:cBhvr>
                                        <p:cTn id="14" dur="2000"/>
                                        <p:tgtEl>
                                          <p:spTgt spid="10486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7" grpId="0"/>
      <p:bldP spid="104863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Prepared by:</a:t>
            </a:r>
            <a:endParaRPr lang="en-US" dirty="0"/>
          </a:p>
        </p:txBody>
      </p:sp>
      <p:sp>
        <p:nvSpPr>
          <p:cNvPr id="3" name="Content Placeholder 2"/>
          <p:cNvSpPr>
            <a:spLocks noGrp="1"/>
          </p:cNvSpPr>
          <p:nvPr>
            <p:ph idx="1"/>
          </p:nvPr>
        </p:nvSpPr>
        <p:spPr>
          <a:xfrm>
            <a:off x="1691680" y="1600200"/>
            <a:ext cx="6995120" cy="4525963"/>
          </a:xfrm>
        </p:spPr>
        <p:txBody>
          <a:bodyPr/>
          <a:lstStyle/>
          <a:p>
            <a:pPr marL="0" indent="0">
              <a:buNone/>
            </a:pPr>
            <a:r>
              <a:rPr lang="en-US" dirty="0" err="1" smtClean="0"/>
              <a:t>Shierna</a:t>
            </a:r>
            <a:r>
              <a:rPr lang="en-US" dirty="0" smtClean="0"/>
              <a:t> R. </a:t>
            </a:r>
            <a:r>
              <a:rPr lang="en-US" dirty="0" err="1" smtClean="0"/>
              <a:t>Gulariza</a:t>
            </a:r>
            <a:endParaRPr lang="en-US" dirty="0" smtClean="0"/>
          </a:p>
          <a:p>
            <a:pPr marL="0" indent="0">
              <a:buNone/>
            </a:pPr>
            <a:r>
              <a:rPr lang="en-US" dirty="0" smtClean="0"/>
              <a:t>Samuel M. </a:t>
            </a:r>
            <a:r>
              <a:rPr lang="en-US" dirty="0" err="1" smtClean="0"/>
              <a:t>Tenedero</a:t>
            </a:r>
            <a:endParaRPr lang="en-US" dirty="0" smtClean="0"/>
          </a:p>
          <a:p>
            <a:pPr marL="0" indent="0">
              <a:buNone/>
            </a:pPr>
            <a:r>
              <a:rPr lang="en-US" dirty="0" smtClean="0"/>
              <a:t>Daisy P. Domingo</a:t>
            </a:r>
            <a:endParaRPr lang="en-US" dirty="0"/>
          </a:p>
        </p:txBody>
      </p:sp>
    </p:spTree>
    <p:extLst>
      <p:ext uri="{BB962C8B-B14F-4D97-AF65-F5344CB8AC3E}">
        <p14:creationId xmlns:p14="http://schemas.microsoft.com/office/powerpoint/2010/main" val="284866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TotalTime>
  <Words>169</Words>
  <Application>Microsoft Office PowerPoint</Application>
  <PresentationFormat>On-screen Show (4:3)</PresentationFormat>
  <Paragraphs>50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Diseño predeterminado</vt:lpstr>
      <vt:lpstr>SAMR Model: LESSON PLAN IN MATHEMATICS 10 </vt:lpstr>
      <vt:lpstr>I. OBJECTIVES </vt:lpstr>
      <vt:lpstr>I. OBJECTIVES </vt:lpstr>
      <vt:lpstr>I. OBJECTIVES </vt:lpstr>
      <vt:lpstr>II. SUBJECT MATTER  </vt:lpstr>
      <vt:lpstr>III. PROCEDURE</vt:lpstr>
      <vt:lpstr>III. PROCEDURE</vt:lpstr>
      <vt:lpstr>III. PROCEDURE</vt:lpstr>
      <vt:lpstr>III. PROCEDURE</vt:lpstr>
      <vt:lpstr>III. PROCEDURE</vt:lpstr>
      <vt:lpstr>III. PROCEDURE</vt:lpstr>
      <vt:lpstr>Substitution:</vt:lpstr>
      <vt:lpstr>Augmentation:</vt:lpstr>
      <vt:lpstr>Modification:</vt:lpstr>
      <vt:lpstr>PowerPoint Presentation</vt:lpstr>
      <vt:lpstr>Redefinition:</vt:lpstr>
      <vt:lpstr>Prepared by: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11</cp:revision>
  <dcterms:created xsi:type="dcterms:W3CDTF">2018-04-29T16:58:39Z</dcterms:created>
  <dcterms:modified xsi:type="dcterms:W3CDTF">2019-07-12T18:10:38Z</dcterms:modified>
</cp:coreProperties>
</file>