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86" r:id="rId2"/>
    <p:sldId id="287" r:id="rId3"/>
    <p:sldId id="288" r:id="rId4"/>
    <p:sldId id="289" r:id="rId5"/>
    <p:sldId id="290" r:id="rId6"/>
    <p:sldId id="291" r:id="rId7"/>
    <p:sldId id="292" r:id="rId8"/>
    <p:sldId id="293" r:id="rId9"/>
    <p:sldId id="294" r:id="rId10"/>
    <p:sldId id="295" r:id="rId11"/>
    <p:sldId id="309" r:id="rId12"/>
    <p:sldId id="296" r:id="rId13"/>
    <p:sldId id="297" r:id="rId14"/>
    <p:sldId id="298" r:id="rId15"/>
    <p:sldId id="299" r:id="rId16"/>
    <p:sldId id="300" r:id="rId17"/>
    <p:sldId id="301" r:id="rId18"/>
    <p:sldId id="302" r:id="rId19"/>
    <p:sldId id="303" r:id="rId20"/>
    <p:sldId id="305" r:id="rId21"/>
    <p:sldId id="308" r:id="rId22"/>
    <p:sldId id="30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740"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741"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742"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743"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44"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745"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extLst>
      <p:ext uri="{BB962C8B-B14F-4D97-AF65-F5344CB8AC3E}">
        <p14:creationId xmlns:p14="http://schemas.microsoft.com/office/powerpoint/2010/main" val="377897660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581" name="Title 1"/>
          <p:cNvSpPr>
            <a:spLocks noGrp="1"/>
          </p:cNvSpPr>
          <p:nvPr>
            <p:ph type="ctrTitle"/>
          </p:nvPr>
        </p:nvSpPr>
        <p:spPr>
          <a:xfrm>
            <a:off x="685800" y="2130425"/>
            <a:ext cx="7772400" cy="1470025"/>
          </a:xfrm>
        </p:spPr>
        <p:txBody>
          <a:bodyPr/>
          <a:lstStyle/>
          <a:p>
            <a:r>
              <a:rPr lang="en-US" smtClean="0"/>
              <a:t>Click to edit Master title style</a:t>
            </a:r>
            <a:endParaRPr lang="en-PH"/>
          </a:p>
        </p:txBody>
      </p:sp>
      <p:sp>
        <p:nvSpPr>
          <p:cNvPr id="1048582" name="Subtitle 2"/>
          <p:cNvSpPr>
            <a:spLocks noGrp="1"/>
          </p:cNvSpPr>
          <p:nvPr>
            <p:ph type="subTitle" idx="1"/>
          </p:nvPr>
        </p:nvSpPr>
        <p:spPr>
          <a:xfrm>
            <a:off x="1371600" y="3886200"/>
            <a:ext cx="6400800" cy="1752600"/>
          </a:xfrm>
        </p:spPr>
        <p:txBody>
          <a:bodyPr/>
          <a:lstStyle>
            <a:lvl1pPr marL="0" indent="0" algn="ctr">
              <a:buNone/>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PH"/>
          </a:p>
        </p:txBody>
      </p:sp>
      <p:sp>
        <p:nvSpPr>
          <p:cNvPr id="1048583" name="Date Placeholder 3"/>
          <p:cNvSpPr>
            <a:spLocks noGrp="1"/>
          </p:cNvSpPr>
          <p:nvPr>
            <p:ph type="dt" sz="half" idx="10"/>
          </p:nvPr>
        </p:nvSpPr>
        <p:spPr/>
        <p:txBody>
          <a:bodyPr/>
          <a:lstStyle/>
          <a:p>
            <a:fld id="{2EDBDCBA-33C2-4AF8-8803-58E639BA169A}" type="datetimeFigureOut">
              <a:rPr lang="en-PH" smtClean="0"/>
              <a:t>13/07/2019</a:t>
            </a:fld>
            <a:endParaRPr lang="en-PH"/>
          </a:p>
        </p:txBody>
      </p:sp>
      <p:sp>
        <p:nvSpPr>
          <p:cNvPr id="1048584" name="Footer Placeholder 4"/>
          <p:cNvSpPr>
            <a:spLocks noGrp="1"/>
          </p:cNvSpPr>
          <p:nvPr>
            <p:ph type="ftr" sz="quarter" idx="11"/>
          </p:nvPr>
        </p:nvSpPr>
        <p:spPr/>
        <p:txBody>
          <a:bodyPr/>
          <a:lstStyle/>
          <a:p>
            <a:endParaRPr lang="en-PH"/>
          </a:p>
        </p:txBody>
      </p:sp>
      <p:sp>
        <p:nvSpPr>
          <p:cNvPr id="1048585" name="Slide Number Placeholder 5"/>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87" name="Title 1"/>
          <p:cNvSpPr>
            <a:spLocks noGrp="1"/>
          </p:cNvSpPr>
          <p:nvPr>
            <p:ph type="title"/>
          </p:nvPr>
        </p:nvSpPr>
        <p:spPr/>
        <p:txBody>
          <a:bodyPr/>
          <a:lstStyle/>
          <a:p>
            <a:r>
              <a:rPr lang="en-US" smtClean="0"/>
              <a:t>Click to edit Master title style</a:t>
            </a:r>
            <a:endParaRPr lang="en-PH"/>
          </a:p>
        </p:txBody>
      </p:sp>
      <p:sp>
        <p:nvSpPr>
          <p:cNvPr id="1048588"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1048589" name="Date Placeholder 3"/>
          <p:cNvSpPr>
            <a:spLocks noGrp="1"/>
          </p:cNvSpPr>
          <p:nvPr>
            <p:ph type="dt" sz="half" idx="10"/>
          </p:nvPr>
        </p:nvSpPr>
        <p:spPr/>
        <p:txBody>
          <a:bodyPr/>
          <a:lstStyle/>
          <a:p>
            <a:fld id="{2EDBDCBA-33C2-4AF8-8803-58E639BA169A}" type="datetimeFigureOut">
              <a:rPr lang="en-PH" smtClean="0"/>
              <a:t>13/07/2019</a:t>
            </a:fld>
            <a:endParaRPr lang="en-PH"/>
          </a:p>
        </p:txBody>
      </p:sp>
      <p:sp>
        <p:nvSpPr>
          <p:cNvPr id="1048590" name="Footer Placeholder 4"/>
          <p:cNvSpPr>
            <a:spLocks noGrp="1"/>
          </p:cNvSpPr>
          <p:nvPr>
            <p:ph type="ftr" sz="quarter" idx="11"/>
          </p:nvPr>
        </p:nvSpPr>
        <p:spPr/>
        <p:txBody>
          <a:bodyPr/>
          <a:lstStyle/>
          <a:p>
            <a:endParaRPr lang="en-PH"/>
          </a:p>
        </p:txBody>
      </p:sp>
      <p:sp>
        <p:nvSpPr>
          <p:cNvPr id="1048591" name="Slide Number Placeholder 5"/>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698"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PH"/>
          </a:p>
        </p:txBody>
      </p:sp>
      <p:sp>
        <p:nvSpPr>
          <p:cNvPr id="1048699"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1048700" name="Date Placeholder 3"/>
          <p:cNvSpPr>
            <a:spLocks noGrp="1"/>
          </p:cNvSpPr>
          <p:nvPr>
            <p:ph type="dt" sz="half" idx="10"/>
          </p:nvPr>
        </p:nvSpPr>
        <p:spPr/>
        <p:txBody>
          <a:bodyPr/>
          <a:lstStyle/>
          <a:p>
            <a:fld id="{2EDBDCBA-33C2-4AF8-8803-58E639BA169A}" type="datetimeFigureOut">
              <a:rPr lang="en-PH" smtClean="0"/>
              <a:t>13/07/2019</a:t>
            </a:fld>
            <a:endParaRPr lang="en-PH"/>
          </a:p>
        </p:txBody>
      </p:sp>
      <p:sp>
        <p:nvSpPr>
          <p:cNvPr id="1048701" name="Footer Placeholder 4"/>
          <p:cNvSpPr>
            <a:spLocks noGrp="1"/>
          </p:cNvSpPr>
          <p:nvPr>
            <p:ph type="ftr" sz="quarter" idx="11"/>
          </p:nvPr>
        </p:nvSpPr>
        <p:spPr/>
        <p:txBody>
          <a:bodyPr/>
          <a:lstStyle/>
          <a:p>
            <a:endParaRPr lang="en-PH"/>
          </a:p>
        </p:txBody>
      </p:sp>
      <p:sp>
        <p:nvSpPr>
          <p:cNvPr id="1048702" name="Slide Number Placeholder 5"/>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92" name="Title 1"/>
          <p:cNvSpPr>
            <a:spLocks noGrp="1"/>
          </p:cNvSpPr>
          <p:nvPr>
            <p:ph type="title"/>
          </p:nvPr>
        </p:nvSpPr>
        <p:spPr/>
        <p:txBody>
          <a:bodyPr/>
          <a:lstStyle/>
          <a:p>
            <a:r>
              <a:rPr lang="en-US" smtClean="0"/>
              <a:t>Click to edit Master title style</a:t>
            </a:r>
            <a:endParaRPr lang="en-PH"/>
          </a:p>
        </p:txBody>
      </p:sp>
      <p:sp>
        <p:nvSpPr>
          <p:cNvPr id="104869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104869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1048695" name="Date Placeholder 4"/>
          <p:cNvSpPr>
            <a:spLocks noGrp="1"/>
          </p:cNvSpPr>
          <p:nvPr>
            <p:ph type="dt" sz="half" idx="10"/>
          </p:nvPr>
        </p:nvSpPr>
        <p:spPr/>
        <p:txBody>
          <a:bodyPr/>
          <a:lstStyle/>
          <a:p>
            <a:fld id="{2EDBDCBA-33C2-4AF8-8803-58E639BA169A}" type="datetimeFigureOut">
              <a:rPr lang="en-PH" smtClean="0"/>
              <a:t>13/07/2019</a:t>
            </a:fld>
            <a:endParaRPr lang="en-PH"/>
          </a:p>
        </p:txBody>
      </p:sp>
      <p:sp>
        <p:nvSpPr>
          <p:cNvPr id="1048696" name="Footer Placeholder 5"/>
          <p:cNvSpPr>
            <a:spLocks noGrp="1"/>
          </p:cNvSpPr>
          <p:nvPr>
            <p:ph type="ftr" sz="quarter" idx="11"/>
          </p:nvPr>
        </p:nvSpPr>
        <p:spPr/>
        <p:txBody>
          <a:bodyPr/>
          <a:lstStyle/>
          <a:p>
            <a:endParaRPr lang="en-PH"/>
          </a:p>
        </p:txBody>
      </p:sp>
      <p:sp>
        <p:nvSpPr>
          <p:cNvPr id="1048697" name="Slide Number Placeholder 6"/>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732" name="Title 1"/>
          <p:cNvSpPr>
            <a:spLocks noGrp="1"/>
          </p:cNvSpPr>
          <p:nvPr>
            <p:ph type="title"/>
          </p:nvPr>
        </p:nvSpPr>
        <p:spPr/>
        <p:txBody>
          <a:bodyPr/>
          <a:lstStyle/>
          <a:p>
            <a:r>
              <a:rPr lang="en-US" smtClean="0"/>
              <a:t>Click to edit Master title style</a:t>
            </a:r>
            <a:endParaRPr lang="en-PH"/>
          </a:p>
        </p:txBody>
      </p:sp>
      <p:sp>
        <p:nvSpPr>
          <p:cNvPr id="104873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73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104873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73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1048737" name="Date Placeholder 6"/>
          <p:cNvSpPr>
            <a:spLocks noGrp="1"/>
          </p:cNvSpPr>
          <p:nvPr>
            <p:ph type="dt" sz="half" idx="10"/>
          </p:nvPr>
        </p:nvSpPr>
        <p:spPr/>
        <p:txBody>
          <a:bodyPr/>
          <a:lstStyle/>
          <a:p>
            <a:fld id="{2EDBDCBA-33C2-4AF8-8803-58E639BA169A}" type="datetimeFigureOut">
              <a:rPr lang="en-PH" smtClean="0"/>
              <a:t>13/07/2019</a:t>
            </a:fld>
            <a:endParaRPr lang="en-PH"/>
          </a:p>
        </p:txBody>
      </p:sp>
      <p:sp>
        <p:nvSpPr>
          <p:cNvPr id="1048738" name="Footer Placeholder 7"/>
          <p:cNvSpPr>
            <a:spLocks noGrp="1"/>
          </p:cNvSpPr>
          <p:nvPr>
            <p:ph type="ftr" sz="quarter" idx="11"/>
          </p:nvPr>
        </p:nvSpPr>
        <p:spPr/>
        <p:txBody>
          <a:bodyPr/>
          <a:lstStyle/>
          <a:p>
            <a:endParaRPr lang="en-PH"/>
          </a:p>
        </p:txBody>
      </p:sp>
      <p:sp>
        <p:nvSpPr>
          <p:cNvPr id="1048739" name="Slide Number Placeholder 8"/>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716" name="Title 1"/>
          <p:cNvSpPr>
            <a:spLocks noGrp="1"/>
          </p:cNvSpPr>
          <p:nvPr>
            <p:ph type="title"/>
          </p:nvPr>
        </p:nvSpPr>
        <p:spPr/>
        <p:txBody>
          <a:bodyPr/>
          <a:lstStyle/>
          <a:p>
            <a:r>
              <a:rPr lang="en-US" smtClean="0"/>
              <a:t>Click to edit Master title style</a:t>
            </a:r>
            <a:endParaRPr lang="en-PH"/>
          </a:p>
        </p:txBody>
      </p:sp>
      <p:sp>
        <p:nvSpPr>
          <p:cNvPr id="1048717" name="Date Placeholder 2"/>
          <p:cNvSpPr>
            <a:spLocks noGrp="1"/>
          </p:cNvSpPr>
          <p:nvPr>
            <p:ph type="dt" sz="half" idx="10"/>
          </p:nvPr>
        </p:nvSpPr>
        <p:spPr/>
        <p:txBody>
          <a:bodyPr/>
          <a:lstStyle/>
          <a:p>
            <a:fld id="{2EDBDCBA-33C2-4AF8-8803-58E639BA169A}" type="datetimeFigureOut">
              <a:rPr lang="en-PH" smtClean="0"/>
              <a:t>13/07/2019</a:t>
            </a:fld>
            <a:endParaRPr lang="en-PH"/>
          </a:p>
        </p:txBody>
      </p:sp>
      <p:sp>
        <p:nvSpPr>
          <p:cNvPr id="1048718" name="Footer Placeholder 3"/>
          <p:cNvSpPr>
            <a:spLocks noGrp="1"/>
          </p:cNvSpPr>
          <p:nvPr>
            <p:ph type="ftr" sz="quarter" idx="11"/>
          </p:nvPr>
        </p:nvSpPr>
        <p:spPr/>
        <p:txBody>
          <a:bodyPr/>
          <a:lstStyle/>
          <a:p>
            <a:endParaRPr lang="en-PH"/>
          </a:p>
        </p:txBody>
      </p:sp>
      <p:sp>
        <p:nvSpPr>
          <p:cNvPr id="1048719" name="Slide Number Placeholder 4"/>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703" name="Date Placeholder 1"/>
          <p:cNvSpPr>
            <a:spLocks noGrp="1"/>
          </p:cNvSpPr>
          <p:nvPr>
            <p:ph type="dt" sz="half" idx="10"/>
          </p:nvPr>
        </p:nvSpPr>
        <p:spPr/>
        <p:txBody>
          <a:bodyPr/>
          <a:lstStyle/>
          <a:p>
            <a:fld id="{2EDBDCBA-33C2-4AF8-8803-58E639BA169A}" type="datetimeFigureOut">
              <a:rPr lang="en-PH" smtClean="0"/>
              <a:t>13/07/2019</a:t>
            </a:fld>
            <a:endParaRPr lang="en-PH"/>
          </a:p>
        </p:txBody>
      </p:sp>
      <p:sp>
        <p:nvSpPr>
          <p:cNvPr id="1048704" name="Footer Placeholder 2"/>
          <p:cNvSpPr>
            <a:spLocks noGrp="1"/>
          </p:cNvSpPr>
          <p:nvPr>
            <p:ph type="ftr" sz="quarter" idx="11"/>
          </p:nvPr>
        </p:nvSpPr>
        <p:spPr/>
        <p:txBody>
          <a:bodyPr/>
          <a:lstStyle/>
          <a:p>
            <a:endParaRPr lang="en-PH"/>
          </a:p>
        </p:txBody>
      </p:sp>
      <p:sp>
        <p:nvSpPr>
          <p:cNvPr id="1048705" name="Slide Number Placeholder 3"/>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726"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PH"/>
          </a:p>
        </p:txBody>
      </p:sp>
      <p:sp>
        <p:nvSpPr>
          <p:cNvPr id="1048727"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1048728"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729" name="Date Placeholder 4"/>
          <p:cNvSpPr>
            <a:spLocks noGrp="1"/>
          </p:cNvSpPr>
          <p:nvPr>
            <p:ph type="dt" sz="half" idx="10"/>
          </p:nvPr>
        </p:nvSpPr>
        <p:spPr/>
        <p:txBody>
          <a:bodyPr/>
          <a:lstStyle/>
          <a:p>
            <a:fld id="{2EDBDCBA-33C2-4AF8-8803-58E639BA169A}" type="datetimeFigureOut">
              <a:rPr lang="en-PH" smtClean="0"/>
              <a:t>13/07/2019</a:t>
            </a:fld>
            <a:endParaRPr lang="en-PH"/>
          </a:p>
        </p:txBody>
      </p:sp>
      <p:sp>
        <p:nvSpPr>
          <p:cNvPr id="1048730" name="Footer Placeholder 5"/>
          <p:cNvSpPr>
            <a:spLocks noGrp="1"/>
          </p:cNvSpPr>
          <p:nvPr>
            <p:ph type="ftr" sz="quarter" idx="11"/>
          </p:nvPr>
        </p:nvSpPr>
        <p:spPr/>
        <p:txBody>
          <a:bodyPr/>
          <a:lstStyle/>
          <a:p>
            <a:endParaRPr lang="en-PH"/>
          </a:p>
        </p:txBody>
      </p:sp>
      <p:sp>
        <p:nvSpPr>
          <p:cNvPr id="1048731" name="Slide Number Placeholder 6"/>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720"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PH"/>
          </a:p>
        </p:txBody>
      </p:sp>
      <p:sp>
        <p:nvSpPr>
          <p:cNvPr id="1048721"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PH"/>
          </a:p>
        </p:txBody>
      </p:sp>
      <p:sp>
        <p:nvSpPr>
          <p:cNvPr id="1048722"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723" name="Date Placeholder 4"/>
          <p:cNvSpPr>
            <a:spLocks noGrp="1"/>
          </p:cNvSpPr>
          <p:nvPr>
            <p:ph type="dt" sz="half" idx="10"/>
          </p:nvPr>
        </p:nvSpPr>
        <p:spPr/>
        <p:txBody>
          <a:bodyPr/>
          <a:lstStyle/>
          <a:p>
            <a:fld id="{2EDBDCBA-33C2-4AF8-8803-58E639BA169A}" type="datetimeFigureOut">
              <a:rPr lang="en-PH" smtClean="0"/>
              <a:t>13/07/2019</a:t>
            </a:fld>
            <a:endParaRPr lang="en-PH"/>
          </a:p>
        </p:txBody>
      </p:sp>
      <p:sp>
        <p:nvSpPr>
          <p:cNvPr id="1048724" name="Footer Placeholder 5"/>
          <p:cNvSpPr>
            <a:spLocks noGrp="1"/>
          </p:cNvSpPr>
          <p:nvPr>
            <p:ph type="ftr" sz="quarter" idx="11"/>
          </p:nvPr>
        </p:nvSpPr>
        <p:spPr/>
        <p:txBody>
          <a:bodyPr/>
          <a:lstStyle/>
          <a:p>
            <a:endParaRPr lang="en-PH"/>
          </a:p>
        </p:txBody>
      </p:sp>
      <p:sp>
        <p:nvSpPr>
          <p:cNvPr id="1048725" name="Slide Number Placeholder 6"/>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711" name="Title 1"/>
          <p:cNvSpPr>
            <a:spLocks noGrp="1"/>
          </p:cNvSpPr>
          <p:nvPr>
            <p:ph type="title"/>
          </p:nvPr>
        </p:nvSpPr>
        <p:spPr/>
        <p:txBody>
          <a:bodyPr/>
          <a:lstStyle/>
          <a:p>
            <a:r>
              <a:rPr lang="en-US" smtClean="0"/>
              <a:t>Click to edit Master title style</a:t>
            </a:r>
            <a:endParaRPr lang="en-PH"/>
          </a:p>
        </p:txBody>
      </p:sp>
      <p:sp>
        <p:nvSpPr>
          <p:cNvPr id="1048712"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1048713" name="Date Placeholder 3"/>
          <p:cNvSpPr>
            <a:spLocks noGrp="1"/>
          </p:cNvSpPr>
          <p:nvPr>
            <p:ph type="dt" sz="half" idx="10"/>
          </p:nvPr>
        </p:nvSpPr>
        <p:spPr/>
        <p:txBody>
          <a:bodyPr/>
          <a:lstStyle/>
          <a:p>
            <a:fld id="{2EDBDCBA-33C2-4AF8-8803-58E639BA169A}" type="datetimeFigureOut">
              <a:rPr lang="en-PH" smtClean="0"/>
              <a:t>13/07/2019</a:t>
            </a:fld>
            <a:endParaRPr lang="en-PH"/>
          </a:p>
        </p:txBody>
      </p:sp>
      <p:sp>
        <p:nvSpPr>
          <p:cNvPr id="1048714" name="Footer Placeholder 4"/>
          <p:cNvSpPr>
            <a:spLocks noGrp="1"/>
          </p:cNvSpPr>
          <p:nvPr>
            <p:ph type="ftr" sz="quarter" idx="11"/>
          </p:nvPr>
        </p:nvSpPr>
        <p:spPr/>
        <p:txBody>
          <a:bodyPr/>
          <a:lstStyle/>
          <a:p>
            <a:endParaRPr lang="en-PH"/>
          </a:p>
        </p:txBody>
      </p:sp>
      <p:sp>
        <p:nvSpPr>
          <p:cNvPr id="1048715" name="Slide Number Placeholder 5"/>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706"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PH"/>
          </a:p>
        </p:txBody>
      </p:sp>
      <p:sp>
        <p:nvSpPr>
          <p:cNvPr id="1048707"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1048708" name="Date Placeholder 3"/>
          <p:cNvSpPr>
            <a:spLocks noGrp="1"/>
          </p:cNvSpPr>
          <p:nvPr>
            <p:ph type="dt" sz="half" idx="10"/>
          </p:nvPr>
        </p:nvSpPr>
        <p:spPr/>
        <p:txBody>
          <a:bodyPr/>
          <a:lstStyle/>
          <a:p>
            <a:fld id="{2EDBDCBA-33C2-4AF8-8803-58E639BA169A}" type="datetimeFigureOut">
              <a:rPr lang="en-PH" smtClean="0"/>
              <a:t>13/07/2019</a:t>
            </a:fld>
            <a:endParaRPr lang="en-PH"/>
          </a:p>
        </p:txBody>
      </p:sp>
      <p:sp>
        <p:nvSpPr>
          <p:cNvPr id="1048709" name="Footer Placeholder 4"/>
          <p:cNvSpPr>
            <a:spLocks noGrp="1"/>
          </p:cNvSpPr>
          <p:nvPr>
            <p:ph type="ftr" sz="quarter" idx="11"/>
          </p:nvPr>
        </p:nvSpPr>
        <p:spPr/>
        <p:txBody>
          <a:bodyPr/>
          <a:lstStyle/>
          <a:p>
            <a:endParaRPr lang="en-PH"/>
          </a:p>
        </p:txBody>
      </p:sp>
      <p:sp>
        <p:nvSpPr>
          <p:cNvPr id="1048710" name="Slide Number Placeholder 5"/>
          <p:cNvSpPr>
            <a:spLocks noGrp="1"/>
          </p:cNvSpPr>
          <p:nvPr>
            <p:ph type="sldNum" sz="quarter" idx="12"/>
          </p:nvPr>
        </p:nvSpPr>
        <p:spPr/>
        <p:txBody>
          <a:bodyPr/>
          <a:lstStyle/>
          <a:p>
            <a:fld id="{A7BA0F88-5054-4ABA-8DB2-EC7396F04B07}" type="slidenum">
              <a:rPr lang="en-PH" smtClean="0"/>
              <a:t>‹#›</a:t>
            </a:fld>
            <a:endParaRPr lang="en-PH"/>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48576" name="Rectangle 2"/>
          <p:cNvSpPr>
            <a:spLocks noGrp="1" noChangeArrowheads="1"/>
          </p:cNvSpPr>
          <p:nvPr>
            <p:ph type="title"/>
          </p:nvPr>
        </p:nvSpPr>
        <p:spPr bwMode="auto">
          <a:xfrm>
            <a:off x="457200" y="274638"/>
            <a:ext cx="82296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48577" name="Rectangle 3"/>
          <p:cNvSpPr>
            <a:spLocks noGrp="1" noChangeArrowheads="1"/>
          </p:cNvSpPr>
          <p:nvPr>
            <p:ph type="body" idx="1"/>
          </p:nvPr>
        </p:nvSpPr>
        <p:spPr bwMode="auto">
          <a:xfrm>
            <a:off x="457200" y="1600200"/>
            <a:ext cx="8229600" cy="452596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4857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lvl1pPr>
          </a:lstStyle>
          <a:p>
            <a:fld id="{2EDBDCBA-33C2-4AF8-8803-58E639BA169A}" type="datetimeFigureOut">
              <a:rPr lang="en-PH" smtClean="0"/>
              <a:t>13/07/2019</a:t>
            </a:fld>
            <a:endParaRPr lang="en-PH"/>
          </a:p>
        </p:txBody>
      </p:sp>
      <p:sp>
        <p:nvSpPr>
          <p:cNvPr id="104857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lvl1pPr>
          </a:lstStyle>
          <a:p>
            <a:endParaRPr lang="en-PH"/>
          </a:p>
        </p:txBody>
      </p:sp>
      <p:sp>
        <p:nvSpPr>
          <p:cNvPr id="104858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lvl1pPr>
          </a:lstStyle>
          <a:p>
            <a:fld id="{A7BA0F88-5054-4ABA-8DB2-EC7396F04B07}" type="slidenum">
              <a:rPr lang="en-PH" smtClean="0"/>
              <a:t>‹#›</a:t>
            </a:fld>
            <a:endParaRPr lang="en-PH"/>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6" name="Title 1"/>
          <p:cNvSpPr>
            <a:spLocks noGrp="1"/>
          </p:cNvSpPr>
          <p:nvPr>
            <p:ph type="title"/>
          </p:nvPr>
        </p:nvSpPr>
        <p:spPr>
          <a:xfrm>
            <a:off x="457200" y="836712"/>
            <a:ext cx="8229600" cy="3528392"/>
          </a:xfrm>
        </p:spPr>
        <p:txBody>
          <a:bodyPr/>
          <a:lstStyle/>
          <a:p>
            <a:r>
              <a:rPr lang="en-US" sz="5400" b="1" dirty="0"/>
              <a:t>TPACK Model:</a:t>
            </a:r>
            <a:r>
              <a:rPr lang="en-PH" sz="5400" dirty="0"/>
              <a:t/>
            </a:r>
            <a:br>
              <a:rPr lang="en-PH" sz="5400" dirty="0"/>
            </a:br>
            <a:r>
              <a:rPr lang="en-US" sz="5400" b="1" dirty="0"/>
              <a:t>LESSON PLAN IN MATHEMATICS 10</a:t>
            </a:r>
            <a:endParaRPr lang="en-PH" sz="5400" dirty="0"/>
          </a:p>
        </p:txBody>
      </p:sp>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48646"/>
                                        </p:tgtEl>
                                        <p:attrNameLst>
                                          <p:attrName>style.visibility</p:attrName>
                                        </p:attrNameLst>
                                      </p:cBhvr>
                                      <p:to>
                                        <p:strVal val="visible"/>
                                      </p:to>
                                    </p:set>
                                    <p:animEffect transition="in" filter="wipe(down)">
                                      <p:cBhvr>
                                        <p:cTn id="7" dur="290">
                                          <p:stCondLst>
                                            <p:cond delay="0"/>
                                          </p:stCondLst>
                                        </p:cTn>
                                        <p:tgtEl>
                                          <p:spTgt spid="1048646"/>
                                        </p:tgtEl>
                                      </p:cBhvr>
                                    </p:animEffect>
                                    <p:anim calcmode="lin" valueType="num">
                                      <p:cBhvr>
                                        <p:cTn id="8" dur="911" tmFilter="0,0; 0.14,0.36; 0.43,0.73; 0.71,0.91; 1.0,1.0">
                                          <p:stCondLst>
                                            <p:cond delay="0"/>
                                          </p:stCondLst>
                                        </p:cTn>
                                        <p:tgtEl>
                                          <p:spTgt spid="1048646"/>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048646"/>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048646"/>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048646"/>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048646"/>
                                        </p:tgtEl>
                                        <p:attrNameLst>
                                          <p:attrName>ppt_y</p:attrName>
                                        </p:attrNameLst>
                                      </p:cBhvr>
                                      <p:tavLst>
                                        <p:tav tm="0" fmla="#ppt_y-sin(pi*$)/81">
                                          <p:val>
                                            <p:fltVal val="0"/>
                                          </p:val>
                                        </p:tav>
                                        <p:tav tm="100000">
                                          <p:val>
                                            <p:fltVal val="1"/>
                                          </p:val>
                                        </p:tav>
                                      </p:tavLst>
                                    </p:anim>
                                    <p:animScale>
                                      <p:cBhvr>
                                        <p:cTn id="13" dur="13">
                                          <p:stCondLst>
                                            <p:cond delay="325"/>
                                          </p:stCondLst>
                                        </p:cTn>
                                        <p:tgtEl>
                                          <p:spTgt spid="1048646"/>
                                        </p:tgtEl>
                                      </p:cBhvr>
                                      <p:to x="100000" y="60000"/>
                                    </p:animScale>
                                    <p:animScale>
                                      <p:cBhvr>
                                        <p:cTn id="14" dur="83" decel="50000">
                                          <p:stCondLst>
                                            <p:cond delay="338"/>
                                          </p:stCondLst>
                                        </p:cTn>
                                        <p:tgtEl>
                                          <p:spTgt spid="1048646"/>
                                        </p:tgtEl>
                                      </p:cBhvr>
                                      <p:to x="100000" y="100000"/>
                                    </p:animScale>
                                    <p:animScale>
                                      <p:cBhvr>
                                        <p:cTn id="15" dur="13">
                                          <p:stCondLst>
                                            <p:cond delay="656"/>
                                          </p:stCondLst>
                                        </p:cTn>
                                        <p:tgtEl>
                                          <p:spTgt spid="1048646"/>
                                        </p:tgtEl>
                                      </p:cBhvr>
                                      <p:to x="100000" y="80000"/>
                                    </p:animScale>
                                    <p:animScale>
                                      <p:cBhvr>
                                        <p:cTn id="16" dur="83" decel="50000">
                                          <p:stCondLst>
                                            <p:cond delay="669"/>
                                          </p:stCondLst>
                                        </p:cTn>
                                        <p:tgtEl>
                                          <p:spTgt spid="1048646"/>
                                        </p:tgtEl>
                                      </p:cBhvr>
                                      <p:to x="100000" y="100000"/>
                                    </p:animScale>
                                    <p:animScale>
                                      <p:cBhvr>
                                        <p:cTn id="17" dur="13">
                                          <p:stCondLst>
                                            <p:cond delay="821"/>
                                          </p:stCondLst>
                                        </p:cTn>
                                        <p:tgtEl>
                                          <p:spTgt spid="1048646"/>
                                        </p:tgtEl>
                                      </p:cBhvr>
                                      <p:to x="100000" y="90000"/>
                                    </p:animScale>
                                    <p:animScale>
                                      <p:cBhvr>
                                        <p:cTn id="18" dur="83" decel="50000">
                                          <p:stCondLst>
                                            <p:cond delay="834"/>
                                          </p:stCondLst>
                                        </p:cTn>
                                        <p:tgtEl>
                                          <p:spTgt spid="1048646"/>
                                        </p:tgtEl>
                                      </p:cBhvr>
                                      <p:to x="100000" y="100000"/>
                                    </p:animScale>
                                    <p:animScale>
                                      <p:cBhvr>
                                        <p:cTn id="19" dur="13">
                                          <p:stCondLst>
                                            <p:cond delay="904"/>
                                          </p:stCondLst>
                                        </p:cTn>
                                        <p:tgtEl>
                                          <p:spTgt spid="1048646"/>
                                        </p:tgtEl>
                                      </p:cBhvr>
                                      <p:to x="100000" y="95000"/>
                                    </p:animScale>
                                    <p:animScale>
                                      <p:cBhvr>
                                        <p:cTn id="20" dur="83" decel="50000">
                                          <p:stCondLst>
                                            <p:cond delay="917"/>
                                          </p:stCondLst>
                                        </p:cTn>
                                        <p:tgtEl>
                                          <p:spTgt spid="104864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4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7" name="Title 1"/>
          <p:cNvSpPr>
            <a:spLocks noGrp="1"/>
          </p:cNvSpPr>
          <p:nvPr>
            <p:ph type="title"/>
          </p:nvPr>
        </p:nvSpPr>
        <p:spPr>
          <a:xfrm>
            <a:off x="457200" y="476672"/>
            <a:ext cx="8229600" cy="1008112"/>
          </a:xfrm>
        </p:spPr>
        <p:txBody>
          <a:bodyPr/>
          <a:lstStyle/>
          <a:p>
            <a:pPr lvl="0" algn="l"/>
            <a:r>
              <a:rPr lang="en-US" sz="3200" b="1" dirty="0" smtClean="0"/>
              <a:t>I. OBJECTIVES</a:t>
            </a:r>
            <a:endParaRPr lang="en-PH" sz="3200" dirty="0"/>
          </a:p>
        </p:txBody>
      </p:sp>
      <p:sp>
        <p:nvSpPr>
          <p:cNvPr id="1048648" name="Content Placeholder 2"/>
          <p:cNvSpPr>
            <a:spLocks noGrp="1"/>
          </p:cNvSpPr>
          <p:nvPr>
            <p:ph idx="1"/>
          </p:nvPr>
        </p:nvSpPr>
        <p:spPr>
          <a:xfrm>
            <a:off x="1390654" y="1484784"/>
            <a:ext cx="7501826" cy="4525963"/>
          </a:xfrm>
        </p:spPr>
        <p:txBody>
          <a:bodyPr/>
          <a:lstStyle/>
          <a:p>
            <a:pPr marL="0" indent="0" algn="just">
              <a:buNone/>
            </a:pPr>
            <a:r>
              <a:rPr lang="en-US" sz="2400" dirty="0"/>
              <a:t>Content Standard:</a:t>
            </a:r>
            <a:endParaRPr lang="en-PH" sz="2400" dirty="0"/>
          </a:p>
          <a:p>
            <a:pPr marL="0" indent="0" algn="just">
              <a:buNone/>
            </a:pPr>
            <a:r>
              <a:rPr lang="en-US" sz="2400" dirty="0"/>
              <a:t>		</a:t>
            </a:r>
            <a:r>
              <a:rPr lang="en-US" sz="2400" dirty="0" smtClean="0"/>
              <a:t>a. Demonstrates </a:t>
            </a:r>
            <a:r>
              <a:rPr lang="en-US" sz="2400" dirty="0"/>
              <a:t>understanding of key </a:t>
            </a:r>
            <a:r>
              <a:rPr lang="en-US" sz="2400" dirty="0" smtClean="0"/>
              <a:t>				concepts </a:t>
            </a:r>
            <a:r>
              <a:rPr lang="en-US" sz="2400" dirty="0"/>
              <a:t>of circle and coordinate </a:t>
            </a:r>
            <a:r>
              <a:rPr lang="en-US" sz="2400" dirty="0" smtClean="0"/>
              <a:t>				geometry</a:t>
            </a:r>
            <a:r>
              <a:rPr lang="en-US" sz="2400" dirty="0"/>
              <a:t>.</a:t>
            </a:r>
            <a:endParaRPr lang="en-PH" sz="2400" dirty="0"/>
          </a:p>
          <a:p>
            <a:pPr marL="0" indent="0" algn="just">
              <a:buNone/>
            </a:pPr>
            <a:r>
              <a:rPr lang="en-US" sz="2400" dirty="0" smtClean="0"/>
              <a:t>Performance </a:t>
            </a:r>
            <a:r>
              <a:rPr lang="en-US" sz="2400" dirty="0"/>
              <a:t>Standard:</a:t>
            </a:r>
            <a:endParaRPr lang="en-PH" sz="2400" dirty="0"/>
          </a:p>
          <a:p>
            <a:pPr marL="0" lvl="0" indent="0" algn="just">
              <a:buNone/>
            </a:pPr>
            <a:r>
              <a:rPr lang="en-US" sz="2400" dirty="0" smtClean="0"/>
              <a:t>		a. Is </a:t>
            </a:r>
            <a:r>
              <a:rPr lang="en-US" sz="2400" dirty="0"/>
              <a:t>able to formulate and find solutions </a:t>
            </a:r>
            <a:r>
              <a:rPr lang="en-US" sz="2400" dirty="0" smtClean="0"/>
              <a:t>				to challenging </a:t>
            </a:r>
            <a:r>
              <a:rPr lang="en-US" sz="2400" dirty="0"/>
              <a:t>situations involving </a:t>
            </a:r>
            <a:r>
              <a:rPr lang="en-US" sz="2400" dirty="0" smtClean="0"/>
              <a:t>			circles and other </a:t>
            </a:r>
            <a:r>
              <a:rPr lang="en-US" sz="2400" dirty="0"/>
              <a:t>related terms </a:t>
            </a:r>
            <a:r>
              <a:rPr lang="en-US" sz="2400" dirty="0" smtClean="0"/>
              <a:t>in 				different disciplines through 				appropriate and accurate 					representations</a:t>
            </a:r>
            <a:r>
              <a:rPr lang="en-US" sz="2400" dirty="0"/>
              <a:t>.</a:t>
            </a:r>
            <a:endParaRPr lang="en-PH" sz="2400" dirty="0"/>
          </a:p>
          <a:p>
            <a:pPr marL="0" indent="0" algn="just">
              <a:buNone/>
            </a:pPr>
            <a:endParaRPr lang="en-PH" sz="2400" dirty="0"/>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8647"/>
                                        </p:tgtEl>
                                        <p:attrNameLst>
                                          <p:attrName>style.visibility</p:attrName>
                                        </p:attrNameLst>
                                      </p:cBhvr>
                                      <p:to>
                                        <p:strVal val="visible"/>
                                      </p:to>
                                    </p:set>
                                    <p:anim calcmode="lin" valueType="num">
                                      <p:cBhvr additive="base">
                                        <p:cTn id="7" dur="500" fill="hold"/>
                                        <p:tgtEl>
                                          <p:spTgt spid="1048647"/>
                                        </p:tgtEl>
                                        <p:attrNameLst>
                                          <p:attrName>ppt_x</p:attrName>
                                        </p:attrNameLst>
                                      </p:cBhvr>
                                      <p:tavLst>
                                        <p:tav tm="0">
                                          <p:val>
                                            <p:strVal val="#ppt_x"/>
                                          </p:val>
                                        </p:tav>
                                        <p:tav tm="100000">
                                          <p:val>
                                            <p:strVal val="#ppt_x"/>
                                          </p:val>
                                        </p:tav>
                                      </p:tavLst>
                                    </p:anim>
                                    <p:anim calcmode="lin" valueType="num">
                                      <p:cBhvr additive="base">
                                        <p:cTn id="8" dur="500" fill="hold"/>
                                        <p:tgtEl>
                                          <p:spTgt spid="104864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48648">
                                            <p:txEl>
                                              <p:pRg st="0" end="0"/>
                                            </p:txEl>
                                          </p:spTgt>
                                        </p:tgtEl>
                                        <p:attrNameLst>
                                          <p:attrName>style.visibility</p:attrName>
                                        </p:attrNameLst>
                                      </p:cBhvr>
                                      <p:to>
                                        <p:strVal val="visible"/>
                                      </p:to>
                                    </p:set>
                                    <p:anim calcmode="lin" valueType="num">
                                      <p:cBhvr additive="base">
                                        <p:cTn id="13" dur="500" fill="hold"/>
                                        <p:tgtEl>
                                          <p:spTgt spid="104864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4864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48648">
                                            <p:txEl>
                                              <p:pRg st="1" end="1"/>
                                            </p:txEl>
                                          </p:spTgt>
                                        </p:tgtEl>
                                        <p:attrNameLst>
                                          <p:attrName>style.visibility</p:attrName>
                                        </p:attrNameLst>
                                      </p:cBhvr>
                                      <p:to>
                                        <p:strVal val="visible"/>
                                      </p:to>
                                    </p:set>
                                    <p:anim calcmode="lin" valueType="num">
                                      <p:cBhvr additive="base">
                                        <p:cTn id="19" dur="500" fill="hold"/>
                                        <p:tgtEl>
                                          <p:spTgt spid="104864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4864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48648">
                                            <p:txEl>
                                              <p:pRg st="2" end="2"/>
                                            </p:txEl>
                                          </p:spTgt>
                                        </p:tgtEl>
                                        <p:attrNameLst>
                                          <p:attrName>style.visibility</p:attrName>
                                        </p:attrNameLst>
                                      </p:cBhvr>
                                      <p:to>
                                        <p:strVal val="visible"/>
                                      </p:to>
                                    </p:set>
                                    <p:anim calcmode="lin" valueType="num">
                                      <p:cBhvr additive="base">
                                        <p:cTn id="25" dur="500" fill="hold"/>
                                        <p:tgtEl>
                                          <p:spTgt spid="1048648">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4864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48648">
                                            <p:txEl>
                                              <p:pRg st="3" end="3"/>
                                            </p:txEl>
                                          </p:spTgt>
                                        </p:tgtEl>
                                        <p:attrNameLst>
                                          <p:attrName>style.visibility</p:attrName>
                                        </p:attrNameLst>
                                      </p:cBhvr>
                                      <p:to>
                                        <p:strVal val="visible"/>
                                      </p:to>
                                    </p:set>
                                    <p:anim calcmode="lin" valueType="num">
                                      <p:cBhvr additive="base">
                                        <p:cTn id="31" dur="500" fill="hold"/>
                                        <p:tgtEl>
                                          <p:spTgt spid="1048648">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4864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47" grpId="0"/>
      <p:bldP spid="1048648"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9" name="Title 1"/>
          <p:cNvSpPr>
            <a:spLocks noGrp="1"/>
          </p:cNvSpPr>
          <p:nvPr>
            <p:ph type="title"/>
          </p:nvPr>
        </p:nvSpPr>
        <p:spPr>
          <a:xfrm>
            <a:off x="457200" y="476672"/>
            <a:ext cx="8229600" cy="1008112"/>
          </a:xfrm>
        </p:spPr>
        <p:txBody>
          <a:bodyPr/>
          <a:lstStyle/>
          <a:p>
            <a:pPr lvl="0" algn="l"/>
            <a:r>
              <a:rPr lang="en-US" sz="3200" b="1" dirty="0" smtClean="0"/>
              <a:t>I. OBJECTIVES</a:t>
            </a:r>
            <a:endParaRPr lang="en-PH" sz="3200" dirty="0"/>
          </a:p>
        </p:txBody>
      </p:sp>
      <p:sp>
        <p:nvSpPr>
          <p:cNvPr id="1048650" name="Content Placeholder 2"/>
          <p:cNvSpPr>
            <a:spLocks noGrp="1"/>
          </p:cNvSpPr>
          <p:nvPr>
            <p:ph idx="1"/>
          </p:nvPr>
        </p:nvSpPr>
        <p:spPr>
          <a:xfrm>
            <a:off x="457200" y="1484784"/>
            <a:ext cx="8229600" cy="3773016"/>
          </a:xfrm>
        </p:spPr>
        <p:txBody>
          <a:bodyPr/>
          <a:lstStyle/>
          <a:p>
            <a:pPr marL="0" lvl="0" indent="0" algn="just">
              <a:buNone/>
            </a:pPr>
            <a:r>
              <a:rPr lang="en-US" sz="2400" dirty="0" smtClean="0"/>
              <a:t>		b. Is </a:t>
            </a:r>
            <a:r>
              <a:rPr lang="en-US" sz="2400" dirty="0"/>
              <a:t>able to formulate and solve problems </a:t>
            </a:r>
            <a:r>
              <a:rPr lang="en-US" sz="2400" dirty="0" smtClean="0"/>
              <a:t>			involving </a:t>
            </a:r>
            <a:r>
              <a:rPr lang="en-US" sz="2400" dirty="0"/>
              <a:t>geometric figures on the </a:t>
            </a:r>
            <a:r>
              <a:rPr lang="en-US" sz="2400" dirty="0" smtClean="0"/>
              <a:t>			rectangular </a:t>
            </a:r>
            <a:r>
              <a:rPr lang="en-US" sz="2400" dirty="0"/>
              <a:t>coordinate </a:t>
            </a:r>
            <a:r>
              <a:rPr lang="en-US" sz="2400" dirty="0" smtClean="0"/>
              <a:t>plane with 			perseverance </a:t>
            </a:r>
            <a:r>
              <a:rPr lang="en-US" sz="2400" dirty="0"/>
              <a:t>and </a:t>
            </a:r>
            <a:r>
              <a:rPr lang="en-US" sz="2400" dirty="0" smtClean="0"/>
              <a:t>	accuracy</a:t>
            </a:r>
            <a:r>
              <a:rPr lang="en-US" sz="2400" dirty="0"/>
              <a:t>.</a:t>
            </a:r>
            <a:endParaRPr lang="en-PH" sz="2400" dirty="0"/>
          </a:p>
          <a:p>
            <a:pPr marL="0" indent="0" algn="just">
              <a:buNone/>
            </a:pPr>
            <a:r>
              <a:rPr lang="en-US" sz="2400" dirty="0"/>
              <a:t>Learning Competency:</a:t>
            </a:r>
            <a:endParaRPr lang="en-PH" sz="2400" dirty="0"/>
          </a:p>
          <a:p>
            <a:pPr marL="0" lvl="0" indent="0" algn="just">
              <a:buNone/>
            </a:pPr>
            <a:r>
              <a:rPr lang="en-US" sz="2400" dirty="0" smtClean="0"/>
              <a:t>		a. Determines </a:t>
            </a:r>
            <a:r>
              <a:rPr lang="en-US" sz="2400" dirty="0"/>
              <a:t>the circle and radius of a circle </a:t>
            </a:r>
            <a:r>
              <a:rPr lang="en-US" sz="2400" dirty="0" smtClean="0"/>
              <a:t>			given </a:t>
            </a:r>
            <a:r>
              <a:rPr lang="en-US" sz="2400" dirty="0"/>
              <a:t>its equation and vice-versa.</a:t>
            </a:r>
            <a:endParaRPr lang="en-PH" sz="2400" dirty="0"/>
          </a:p>
          <a:p>
            <a:pPr marL="0" lvl="0" indent="0" algn="just">
              <a:buNone/>
            </a:pPr>
            <a:r>
              <a:rPr lang="en-US" sz="2400" dirty="0" smtClean="0"/>
              <a:t>		b. Graph </a:t>
            </a:r>
            <a:r>
              <a:rPr lang="en-US" sz="2400" dirty="0"/>
              <a:t>a circle on the coordinate plane.</a:t>
            </a:r>
            <a:endParaRPr lang="en-PH" sz="2400" dirty="0"/>
          </a:p>
        </p:txBody>
      </p:sp>
      <p:sp>
        <p:nvSpPr>
          <p:cNvPr id="1048651" name="Rectangle 3"/>
          <p:cNvSpPr/>
          <p:nvPr/>
        </p:nvSpPr>
        <p:spPr>
          <a:xfrm>
            <a:off x="2128631" y="5445224"/>
            <a:ext cx="6901180" cy="535939"/>
          </a:xfrm>
          <a:prstGeom prst="rect">
            <a:avLst/>
          </a:prstGeom>
        </p:spPr>
        <p:txBody>
          <a:bodyPr wrap="none">
            <a:spAutoFit/>
          </a:bodyPr>
          <a:lstStyle/>
          <a:p>
            <a:r>
              <a:rPr lang="en-US" sz="2800" dirty="0"/>
              <a:t>Value Aim: Participation/ Cooperation</a:t>
            </a:r>
            <a:endParaRPr lang="en-PH" sz="2800" dirty="0"/>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8650">
                                            <p:txEl>
                                              <p:pRg st="0" end="0"/>
                                            </p:txEl>
                                          </p:spTgt>
                                        </p:tgtEl>
                                        <p:attrNameLst>
                                          <p:attrName>style.visibility</p:attrName>
                                        </p:attrNameLst>
                                      </p:cBhvr>
                                      <p:to>
                                        <p:strVal val="visible"/>
                                      </p:to>
                                    </p:set>
                                    <p:anim calcmode="lin" valueType="num">
                                      <p:cBhvr additive="base">
                                        <p:cTn id="7" dur="500" fill="hold"/>
                                        <p:tgtEl>
                                          <p:spTgt spid="104865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4865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48650">
                                            <p:txEl>
                                              <p:pRg st="1" end="1"/>
                                            </p:txEl>
                                          </p:spTgt>
                                        </p:tgtEl>
                                        <p:attrNameLst>
                                          <p:attrName>style.visibility</p:attrName>
                                        </p:attrNameLst>
                                      </p:cBhvr>
                                      <p:to>
                                        <p:strVal val="visible"/>
                                      </p:to>
                                    </p:set>
                                    <p:anim calcmode="lin" valueType="num">
                                      <p:cBhvr additive="base">
                                        <p:cTn id="13" dur="500" fill="hold"/>
                                        <p:tgtEl>
                                          <p:spTgt spid="104865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4865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48650">
                                            <p:txEl>
                                              <p:pRg st="2" end="2"/>
                                            </p:txEl>
                                          </p:spTgt>
                                        </p:tgtEl>
                                        <p:attrNameLst>
                                          <p:attrName>style.visibility</p:attrName>
                                        </p:attrNameLst>
                                      </p:cBhvr>
                                      <p:to>
                                        <p:strVal val="visible"/>
                                      </p:to>
                                    </p:set>
                                    <p:anim calcmode="lin" valueType="num">
                                      <p:cBhvr additive="base">
                                        <p:cTn id="19" dur="500" fill="hold"/>
                                        <p:tgtEl>
                                          <p:spTgt spid="104865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4865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48650">
                                            <p:txEl>
                                              <p:pRg st="3" end="3"/>
                                            </p:txEl>
                                          </p:spTgt>
                                        </p:tgtEl>
                                        <p:attrNameLst>
                                          <p:attrName>style.visibility</p:attrName>
                                        </p:attrNameLst>
                                      </p:cBhvr>
                                      <p:to>
                                        <p:strVal val="visible"/>
                                      </p:to>
                                    </p:set>
                                    <p:anim calcmode="lin" valueType="num">
                                      <p:cBhvr additive="base">
                                        <p:cTn id="25" dur="500" fill="hold"/>
                                        <p:tgtEl>
                                          <p:spTgt spid="104865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4865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048651"/>
                                        </p:tgtEl>
                                        <p:attrNameLst>
                                          <p:attrName>style.visibility</p:attrName>
                                        </p:attrNameLst>
                                      </p:cBhvr>
                                      <p:to>
                                        <p:strVal val="visible"/>
                                      </p:to>
                                    </p:set>
                                    <p:animEffect transition="in" filter="barn(inVertical)">
                                      <p:cBhvr>
                                        <p:cTn id="31" dur="500"/>
                                        <p:tgtEl>
                                          <p:spTgt spid="10486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50" grpId="0" build="p"/>
      <p:bldP spid="104865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2" name="Title 1"/>
          <p:cNvSpPr>
            <a:spLocks noGrp="1"/>
          </p:cNvSpPr>
          <p:nvPr>
            <p:ph type="title"/>
          </p:nvPr>
        </p:nvSpPr>
        <p:spPr>
          <a:xfrm>
            <a:off x="457200" y="476672"/>
            <a:ext cx="8229600" cy="1296144"/>
          </a:xfrm>
        </p:spPr>
        <p:txBody>
          <a:bodyPr/>
          <a:lstStyle/>
          <a:p>
            <a:pPr lvl="0" algn="l"/>
            <a:r>
              <a:rPr lang="en-US" sz="3200" b="1" dirty="0" smtClean="0"/>
              <a:t>II. </a:t>
            </a:r>
            <a:r>
              <a:rPr lang="en-US" sz="3200" b="1" dirty="0"/>
              <a:t>SUBJECT MATTER</a:t>
            </a:r>
            <a:r>
              <a:rPr lang="en-PH" sz="3200" dirty="0"/>
              <a:t/>
            </a:r>
            <a:br>
              <a:rPr lang="en-PH" sz="3200" dirty="0"/>
            </a:br>
            <a:r>
              <a:rPr lang="en-PH" sz="3200" dirty="0" smtClean="0"/>
              <a:t>	</a:t>
            </a:r>
            <a:r>
              <a:rPr lang="en-US" sz="3200" b="1" dirty="0" smtClean="0"/>
              <a:t>CONTENT </a:t>
            </a:r>
            <a:r>
              <a:rPr lang="en-US" sz="3200" b="1" dirty="0"/>
              <a:t>(C</a:t>
            </a:r>
            <a:r>
              <a:rPr lang="en-US" sz="3200" b="1" dirty="0" smtClean="0"/>
              <a:t>)</a:t>
            </a:r>
            <a:endParaRPr lang="en-PH" sz="3200" dirty="0"/>
          </a:p>
        </p:txBody>
      </p:sp>
      <p:sp>
        <p:nvSpPr>
          <p:cNvPr id="1048653" name="Content Placeholder 2"/>
          <p:cNvSpPr>
            <a:spLocks noGrp="1"/>
          </p:cNvSpPr>
          <p:nvPr>
            <p:ph idx="1"/>
          </p:nvPr>
        </p:nvSpPr>
        <p:spPr>
          <a:xfrm>
            <a:off x="457200" y="1700808"/>
            <a:ext cx="8229600" cy="3556992"/>
          </a:xfrm>
        </p:spPr>
        <p:txBody>
          <a:bodyPr/>
          <a:lstStyle/>
          <a:p>
            <a:pPr marL="0" indent="0">
              <a:buNone/>
            </a:pPr>
            <a:r>
              <a:rPr lang="en-US" sz="2400" dirty="0"/>
              <a:t>Topic:			</a:t>
            </a:r>
            <a:r>
              <a:rPr lang="en-US" sz="2400" dirty="0" smtClean="0"/>
              <a:t>	Circle</a:t>
            </a:r>
            <a:endParaRPr lang="en-PH" sz="2400" dirty="0"/>
          </a:p>
          <a:p>
            <a:pPr marL="0" indent="0">
              <a:buNone/>
            </a:pPr>
            <a:r>
              <a:rPr lang="en-US" sz="2400" dirty="0"/>
              <a:t>Reference:			Mathematics Grade 10 </a:t>
            </a:r>
            <a:r>
              <a:rPr lang="en-US" sz="2400" dirty="0" smtClean="0"/>
              <a:t>					Learner’s </a:t>
            </a:r>
            <a:r>
              <a:rPr lang="en-US" sz="2400" dirty="0"/>
              <a:t>Module Unit 2</a:t>
            </a:r>
            <a:endParaRPr lang="en-PH" sz="2400" dirty="0"/>
          </a:p>
          <a:p>
            <a:pPr marL="0" indent="0">
              <a:buNone/>
            </a:pPr>
            <a:r>
              <a:rPr lang="en-US" sz="2400" dirty="0"/>
              <a:t>Materials:			Mobile phones, laptop, </a:t>
            </a:r>
            <a:r>
              <a:rPr lang="en-US" sz="2400" dirty="0" smtClean="0"/>
              <a:t>					</a:t>
            </a:r>
            <a:r>
              <a:rPr lang="en-US" sz="2400" dirty="0" err="1" smtClean="0"/>
              <a:t>geogebra</a:t>
            </a:r>
            <a:r>
              <a:rPr lang="en-US" sz="2400" dirty="0"/>
              <a:t>, LCD projector</a:t>
            </a:r>
            <a:endParaRPr lang="en-PH" sz="2400" dirty="0"/>
          </a:p>
          <a:p>
            <a:pPr marL="0" indent="0">
              <a:buNone/>
            </a:pPr>
            <a:r>
              <a:rPr lang="en-US" sz="2400" dirty="0"/>
              <a:t>Multiple Intelligence:	Logical/ Mathematical, Verbal/ </a:t>
            </a:r>
            <a:r>
              <a:rPr lang="en-US" sz="2400" dirty="0" smtClean="0"/>
              <a:t>				Linguistic</a:t>
            </a:r>
            <a:endParaRPr lang="en-PH" sz="2400" dirty="0"/>
          </a:p>
          <a:p>
            <a:pPr marL="0" indent="0" algn="just">
              <a:buNone/>
            </a:pPr>
            <a:endParaRPr lang="en-PH" sz="2400" dirty="0"/>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48652"/>
                                        </p:tgtEl>
                                        <p:attrNameLst>
                                          <p:attrName>style.visibility</p:attrName>
                                        </p:attrNameLst>
                                      </p:cBhvr>
                                      <p:to>
                                        <p:strVal val="visible"/>
                                      </p:to>
                                    </p:set>
                                    <p:animEffect transition="in" filter="fade">
                                      <p:cBhvr>
                                        <p:cTn id="7" dur="1000"/>
                                        <p:tgtEl>
                                          <p:spTgt spid="1048652"/>
                                        </p:tgtEl>
                                      </p:cBhvr>
                                    </p:animEffect>
                                    <p:anim calcmode="lin" valueType="num">
                                      <p:cBhvr>
                                        <p:cTn id="8" dur="1000" fill="hold"/>
                                        <p:tgtEl>
                                          <p:spTgt spid="1048652"/>
                                        </p:tgtEl>
                                        <p:attrNameLst>
                                          <p:attrName>ppt_x</p:attrName>
                                        </p:attrNameLst>
                                      </p:cBhvr>
                                      <p:tavLst>
                                        <p:tav tm="0">
                                          <p:val>
                                            <p:strVal val="#ppt_x"/>
                                          </p:val>
                                        </p:tav>
                                        <p:tav tm="100000">
                                          <p:val>
                                            <p:strVal val="#ppt_x"/>
                                          </p:val>
                                        </p:tav>
                                      </p:tavLst>
                                    </p:anim>
                                    <p:anim calcmode="lin" valueType="num">
                                      <p:cBhvr>
                                        <p:cTn id="9" dur="1000" fill="hold"/>
                                        <p:tgtEl>
                                          <p:spTgt spid="104865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048653">
                                            <p:txEl>
                                              <p:pRg st="0" end="0"/>
                                            </p:txEl>
                                          </p:spTgt>
                                        </p:tgtEl>
                                        <p:attrNameLst>
                                          <p:attrName>style.visibility</p:attrName>
                                        </p:attrNameLst>
                                      </p:cBhvr>
                                      <p:to>
                                        <p:strVal val="visible"/>
                                      </p:to>
                                    </p:set>
                                    <p:anim calcmode="lin" valueType="num">
                                      <p:cBhvr additive="base">
                                        <p:cTn id="14" dur="500" fill="hold"/>
                                        <p:tgtEl>
                                          <p:spTgt spid="104865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04865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048653">
                                            <p:txEl>
                                              <p:pRg st="1" end="1"/>
                                            </p:txEl>
                                          </p:spTgt>
                                        </p:tgtEl>
                                        <p:attrNameLst>
                                          <p:attrName>style.visibility</p:attrName>
                                        </p:attrNameLst>
                                      </p:cBhvr>
                                      <p:to>
                                        <p:strVal val="visible"/>
                                      </p:to>
                                    </p:set>
                                    <p:anim calcmode="lin" valueType="num">
                                      <p:cBhvr additive="base">
                                        <p:cTn id="20" dur="500" fill="hold"/>
                                        <p:tgtEl>
                                          <p:spTgt spid="104865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04865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048653">
                                            <p:txEl>
                                              <p:pRg st="2" end="2"/>
                                            </p:txEl>
                                          </p:spTgt>
                                        </p:tgtEl>
                                        <p:attrNameLst>
                                          <p:attrName>style.visibility</p:attrName>
                                        </p:attrNameLst>
                                      </p:cBhvr>
                                      <p:to>
                                        <p:strVal val="visible"/>
                                      </p:to>
                                    </p:set>
                                    <p:anim calcmode="lin" valueType="num">
                                      <p:cBhvr additive="base">
                                        <p:cTn id="26" dur="500" fill="hold"/>
                                        <p:tgtEl>
                                          <p:spTgt spid="104865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04865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048653">
                                            <p:txEl>
                                              <p:pRg st="3" end="3"/>
                                            </p:txEl>
                                          </p:spTgt>
                                        </p:tgtEl>
                                        <p:attrNameLst>
                                          <p:attrName>style.visibility</p:attrName>
                                        </p:attrNameLst>
                                      </p:cBhvr>
                                      <p:to>
                                        <p:strVal val="visible"/>
                                      </p:to>
                                    </p:set>
                                    <p:anim calcmode="lin" valueType="num">
                                      <p:cBhvr additive="base">
                                        <p:cTn id="32" dur="500" fill="hold"/>
                                        <p:tgtEl>
                                          <p:spTgt spid="104865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04865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52" grpId="0"/>
      <p:bldP spid="104865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4" name="Title 1"/>
          <p:cNvSpPr>
            <a:spLocks noGrp="1"/>
          </p:cNvSpPr>
          <p:nvPr>
            <p:ph type="title"/>
          </p:nvPr>
        </p:nvSpPr>
        <p:spPr>
          <a:xfrm>
            <a:off x="457200" y="1124744"/>
            <a:ext cx="8229600" cy="792088"/>
          </a:xfrm>
        </p:spPr>
        <p:txBody>
          <a:bodyPr/>
          <a:lstStyle/>
          <a:p>
            <a:pPr lvl="0" algn="l"/>
            <a:r>
              <a:rPr lang="en-US" sz="3600" b="1" dirty="0" smtClean="0"/>
              <a:t>III. PROCEDURE</a:t>
            </a:r>
            <a:r>
              <a:rPr lang="en-PH" sz="3600" dirty="0"/>
              <a:t/>
            </a:r>
            <a:br>
              <a:rPr lang="en-PH" sz="3600" dirty="0"/>
            </a:br>
            <a:endParaRPr lang="en-PH" sz="2800" dirty="0"/>
          </a:p>
        </p:txBody>
      </p:sp>
      <p:sp>
        <p:nvSpPr>
          <p:cNvPr id="1048656" name="Title 1"/>
          <p:cNvSpPr txBox="1"/>
          <p:nvPr/>
        </p:nvSpPr>
        <p:spPr bwMode="auto">
          <a:xfrm>
            <a:off x="2429640" y="2859954"/>
            <a:ext cx="4284721" cy="1138091"/>
          </a:xfrm>
          <a:prstGeom prst="rect">
            <a:avLst/>
          </a:prstGeom>
          <a:noFill/>
          <a:ln>
            <a:noFill/>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r"/>
            <a:r>
              <a:rPr lang="en-US" sz="4000" b="1" dirty="0"/>
              <a:t>Lesson Proper</a:t>
            </a:r>
            <a:endParaRPr lang="en-PH" sz="4000" dirty="0"/>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8654"/>
                                        </p:tgtEl>
                                        <p:attrNameLst>
                                          <p:attrName>style.visibility</p:attrName>
                                        </p:attrNameLst>
                                      </p:cBhvr>
                                      <p:to>
                                        <p:strVal val="visible"/>
                                      </p:to>
                                    </p:set>
                                    <p:anim calcmode="lin" valueType="num">
                                      <p:cBhvr additive="base">
                                        <p:cTn id="7" dur="500" fill="hold"/>
                                        <p:tgtEl>
                                          <p:spTgt spid="1048654"/>
                                        </p:tgtEl>
                                        <p:attrNameLst>
                                          <p:attrName>ppt_x</p:attrName>
                                        </p:attrNameLst>
                                      </p:cBhvr>
                                      <p:tavLst>
                                        <p:tav tm="0">
                                          <p:val>
                                            <p:strVal val="#ppt_x"/>
                                          </p:val>
                                        </p:tav>
                                        <p:tav tm="100000">
                                          <p:val>
                                            <p:strVal val="#ppt_x"/>
                                          </p:val>
                                        </p:tav>
                                      </p:tavLst>
                                    </p:anim>
                                    <p:anim calcmode="lin" valueType="num">
                                      <p:cBhvr additive="base">
                                        <p:cTn id="8" dur="500" fill="hold"/>
                                        <p:tgtEl>
                                          <p:spTgt spid="104865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48656"/>
                                        </p:tgtEl>
                                        <p:attrNameLst>
                                          <p:attrName>style.visibility</p:attrName>
                                        </p:attrNameLst>
                                      </p:cBhvr>
                                      <p:to>
                                        <p:strVal val="visible"/>
                                      </p:to>
                                    </p:set>
                                    <p:anim calcmode="lin" valueType="num">
                                      <p:cBhvr additive="base">
                                        <p:cTn id="13" dur="500" fill="hold"/>
                                        <p:tgtEl>
                                          <p:spTgt spid="1048656"/>
                                        </p:tgtEl>
                                        <p:attrNameLst>
                                          <p:attrName>ppt_x</p:attrName>
                                        </p:attrNameLst>
                                      </p:cBhvr>
                                      <p:tavLst>
                                        <p:tav tm="0">
                                          <p:val>
                                            <p:strVal val="#ppt_x"/>
                                          </p:val>
                                        </p:tav>
                                        <p:tav tm="100000">
                                          <p:val>
                                            <p:strVal val="#ppt_x"/>
                                          </p:val>
                                        </p:tav>
                                      </p:tavLst>
                                    </p:anim>
                                    <p:anim calcmode="lin" valueType="num">
                                      <p:cBhvr additive="base">
                                        <p:cTn id="14" dur="500" fill="hold"/>
                                        <p:tgtEl>
                                          <p:spTgt spid="10486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54" grpId="0"/>
      <p:bldP spid="104865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7" name="Title 1"/>
          <p:cNvSpPr>
            <a:spLocks noGrp="1"/>
          </p:cNvSpPr>
          <p:nvPr>
            <p:ph type="title"/>
          </p:nvPr>
        </p:nvSpPr>
        <p:spPr>
          <a:xfrm>
            <a:off x="457200" y="476672"/>
            <a:ext cx="8229600" cy="648072"/>
          </a:xfrm>
        </p:spPr>
        <p:txBody>
          <a:bodyPr/>
          <a:lstStyle/>
          <a:p>
            <a:pPr algn="l"/>
            <a:r>
              <a:rPr lang="en-US" sz="3200" b="1" dirty="0"/>
              <a:t>Lesson Content  </a:t>
            </a:r>
            <a:endParaRPr lang="en-PH" sz="3200" dirty="0"/>
          </a:p>
        </p:txBody>
      </p:sp>
      <p:sp>
        <p:nvSpPr>
          <p:cNvPr id="1048658" name="Content Placeholder 2"/>
          <p:cNvSpPr>
            <a:spLocks noGrp="1"/>
          </p:cNvSpPr>
          <p:nvPr>
            <p:ph idx="1"/>
          </p:nvPr>
        </p:nvSpPr>
        <p:spPr>
          <a:xfrm>
            <a:off x="457200" y="1412776"/>
            <a:ext cx="8229600" cy="3556992"/>
          </a:xfrm>
        </p:spPr>
        <p:txBody>
          <a:bodyPr/>
          <a:lstStyle/>
          <a:p>
            <a:pPr marL="0" indent="0">
              <a:buNone/>
            </a:pPr>
            <a:r>
              <a:rPr lang="en-US" sz="2400" dirty="0" smtClean="0"/>
              <a:t>	This</a:t>
            </a:r>
            <a:r>
              <a:rPr lang="en-US" sz="2400" dirty="0"/>
              <a:t> is a lesson on circles designed for grade 10 Mathematics of </a:t>
            </a:r>
            <a:r>
              <a:rPr lang="en-US" sz="2400" dirty="0" err="1"/>
              <a:t>Catarman</a:t>
            </a:r>
            <a:r>
              <a:rPr lang="en-US" sz="2400" dirty="0"/>
              <a:t> National High School. There are 50 grade 10 students composed of 28 girls and 22 boys. This lesson serves as continuation about circles and shows the students how the equation of a circle can be manipulated to change its center and radius.</a:t>
            </a:r>
            <a:endParaRPr lang="en-PH" sz="2400" dirty="0"/>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48658">
                                            <p:txEl>
                                              <p:pRg st="0" end="0"/>
                                            </p:txEl>
                                          </p:spTgt>
                                        </p:tgtEl>
                                        <p:attrNameLst>
                                          <p:attrName>style.visibility</p:attrName>
                                        </p:attrNameLst>
                                      </p:cBhvr>
                                      <p:to>
                                        <p:strVal val="visible"/>
                                      </p:to>
                                    </p:set>
                                    <p:animEffect transition="in" filter="circle(in)">
                                      <p:cBhvr>
                                        <p:cTn id="7" dur="2000"/>
                                        <p:tgtEl>
                                          <p:spTgt spid="10486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48657"/>
                                        </p:tgtEl>
                                        <p:attrNameLst>
                                          <p:attrName>style.visibility</p:attrName>
                                        </p:attrNameLst>
                                      </p:cBhvr>
                                      <p:to>
                                        <p:strVal val="visible"/>
                                      </p:to>
                                    </p:set>
                                    <p:animEffect transition="in" filter="barn(inVertical)">
                                      <p:cBhvr>
                                        <p:cTn id="12" dur="500"/>
                                        <p:tgtEl>
                                          <p:spTgt spid="10486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57" grpId="0"/>
      <p:bldP spid="1048658"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9" name="Title 1"/>
          <p:cNvSpPr>
            <a:spLocks noGrp="1"/>
          </p:cNvSpPr>
          <p:nvPr>
            <p:ph type="title"/>
          </p:nvPr>
        </p:nvSpPr>
        <p:spPr>
          <a:xfrm>
            <a:off x="457200" y="476672"/>
            <a:ext cx="8229600" cy="648072"/>
          </a:xfrm>
        </p:spPr>
        <p:txBody>
          <a:bodyPr/>
          <a:lstStyle/>
          <a:p>
            <a:pPr algn="l"/>
            <a:r>
              <a:rPr lang="en-US" sz="3200" b="1" dirty="0"/>
              <a:t>Lesson Content  </a:t>
            </a:r>
            <a:endParaRPr lang="en-PH" sz="3200" dirty="0"/>
          </a:p>
        </p:txBody>
      </p:sp>
      <p:sp>
        <p:nvSpPr>
          <p:cNvPr id="1048660" name="Content Placeholder 2"/>
          <p:cNvSpPr>
            <a:spLocks noGrp="1" noRot="1" noChangeAspect="1" noMove="1" noResize="1" noEditPoints="1" noAdjustHandles="1" noChangeArrowheads="1" noChangeShapeType="1" noTextEdit="1"/>
          </p:cNvSpPr>
          <p:nvPr>
            <p:ph idx="1"/>
          </p:nvPr>
        </p:nvSpPr>
        <p:spPr>
          <a:xfrm>
            <a:off x="457200" y="1412776"/>
            <a:ext cx="8229600" cy="3556992"/>
          </a:xfrm>
          <a:blipFill rotWithShape="1">
            <a:blip r:embed="rId2"/>
            <a:stretch>
              <a:fillRect l="-1111" t="-1201" r="-2148" b="-1715"/>
            </a:stretch>
          </a:blipFill>
        </p:spPr>
        <p:txBody>
          <a:bodyPr/>
          <a:lstStyle/>
          <a:p>
            <a:r>
              <a:rPr lang="en-PH">
                <a:no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48660">
                                            <p:txEl>
                                              <p:pRg st="0" end="0"/>
                                            </p:txEl>
                                          </p:spTgt>
                                        </p:tgtEl>
                                        <p:attrNameLst>
                                          <p:attrName>style.visibility</p:attrName>
                                        </p:attrNameLst>
                                      </p:cBhvr>
                                      <p:to>
                                        <p:strVal val="visible"/>
                                      </p:to>
                                    </p:set>
                                    <p:animEffect transition="in" filter="circle(in)">
                                      <p:cBhvr>
                                        <p:cTn id="7" dur="2000"/>
                                        <p:tgtEl>
                                          <p:spTgt spid="104866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60"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Title 1"/>
          <p:cNvSpPr>
            <a:spLocks noGrp="1"/>
          </p:cNvSpPr>
          <p:nvPr>
            <p:ph type="title"/>
          </p:nvPr>
        </p:nvSpPr>
        <p:spPr>
          <a:xfrm>
            <a:off x="457200" y="476672"/>
            <a:ext cx="8229600" cy="648072"/>
          </a:xfrm>
        </p:spPr>
        <p:txBody>
          <a:bodyPr/>
          <a:lstStyle/>
          <a:p>
            <a:pPr algn="l"/>
            <a:r>
              <a:rPr lang="en-US" sz="3200" b="1" dirty="0"/>
              <a:t>Lesson Content  </a:t>
            </a:r>
            <a:endParaRPr lang="en-PH" sz="3200" dirty="0"/>
          </a:p>
        </p:txBody>
      </p:sp>
      <p:sp>
        <p:nvSpPr>
          <p:cNvPr id="1048662" name="Content Placeholder 2"/>
          <p:cNvSpPr>
            <a:spLocks noGrp="1" noRot="1" noChangeAspect="1" noMove="1" noResize="1" noEditPoints="1" noAdjustHandles="1" noChangeArrowheads="1" noChangeShapeType="1" noTextEdit="1"/>
          </p:cNvSpPr>
          <p:nvPr>
            <p:ph idx="1"/>
          </p:nvPr>
        </p:nvSpPr>
        <p:spPr>
          <a:xfrm>
            <a:off x="457200" y="1412776"/>
            <a:ext cx="8229600" cy="4824536"/>
          </a:xfrm>
          <a:blipFill rotWithShape="1">
            <a:blip r:embed="rId2"/>
            <a:stretch>
              <a:fillRect l="-1111" t="-885" r="-2148"/>
            </a:stretch>
          </a:blipFill>
        </p:spPr>
        <p:txBody>
          <a:bodyPr/>
          <a:lstStyle/>
          <a:p>
            <a:r>
              <a:rPr lang="en-PH">
                <a:noFill/>
              </a:rPr>
              <a:t> </a:t>
            </a: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48662">
                                            <p:txEl>
                                              <p:pRg st="0" end="0"/>
                                            </p:txEl>
                                          </p:spTgt>
                                        </p:tgtEl>
                                        <p:attrNameLst>
                                          <p:attrName>style.visibility</p:attrName>
                                        </p:attrNameLst>
                                      </p:cBhvr>
                                      <p:to>
                                        <p:strVal val="visible"/>
                                      </p:to>
                                    </p:set>
                                    <p:animEffect transition="in" filter="circle(in)">
                                      <p:cBhvr>
                                        <p:cTn id="7" dur="2000"/>
                                        <p:tgtEl>
                                          <p:spTgt spid="104866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6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3" name="Title 1"/>
          <p:cNvSpPr>
            <a:spLocks noGrp="1"/>
          </p:cNvSpPr>
          <p:nvPr>
            <p:ph type="title"/>
          </p:nvPr>
        </p:nvSpPr>
        <p:spPr>
          <a:xfrm>
            <a:off x="457200" y="476672"/>
            <a:ext cx="8229600" cy="648072"/>
          </a:xfrm>
        </p:spPr>
        <p:txBody>
          <a:bodyPr/>
          <a:lstStyle/>
          <a:p>
            <a:pPr algn="l"/>
            <a:r>
              <a:rPr lang="en-US" sz="3200" b="1" dirty="0"/>
              <a:t>Lesson Content  </a:t>
            </a:r>
            <a:endParaRPr lang="en-PH" sz="3200" dirty="0"/>
          </a:p>
        </p:txBody>
      </p:sp>
      <p:sp>
        <p:nvSpPr>
          <p:cNvPr id="1048664" name="Content Placeholder 2"/>
          <p:cNvSpPr>
            <a:spLocks noGrp="1"/>
          </p:cNvSpPr>
          <p:nvPr>
            <p:ph idx="1"/>
          </p:nvPr>
        </p:nvSpPr>
        <p:spPr>
          <a:xfrm>
            <a:off x="457200" y="1484784"/>
            <a:ext cx="8229600" cy="3240360"/>
          </a:xfrm>
        </p:spPr>
        <p:txBody>
          <a:bodyPr/>
          <a:lstStyle/>
          <a:p>
            <a:pPr marL="0" indent="0" algn="just">
              <a:buNone/>
            </a:pPr>
            <a:r>
              <a:rPr lang="en-US" sz="2800" dirty="0" smtClean="0"/>
              <a:t>	At </a:t>
            </a:r>
            <a:r>
              <a:rPr lang="en-US" sz="2800" dirty="0"/>
              <a:t>the end of the lesson students will need to complete a short three question quiz posted on the class’s Blog. The three question quiz will serve as a formative assessment for the lesson. This will show how the students performed on the quiz and address any issues that arise, the next day in </a:t>
            </a:r>
            <a:r>
              <a:rPr lang="en-US" sz="2800" dirty="0" smtClean="0"/>
              <a:t>       	class</a:t>
            </a:r>
            <a:r>
              <a:rPr lang="en-US" sz="2800" dirty="0"/>
              <a:t>.</a:t>
            </a:r>
            <a:endParaRPr lang="en-PH" sz="2800" dirty="0"/>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48664">
                                            <p:txEl>
                                              <p:pRg st="0" end="0"/>
                                            </p:txEl>
                                          </p:spTgt>
                                        </p:tgtEl>
                                        <p:attrNameLst>
                                          <p:attrName>style.visibility</p:attrName>
                                        </p:attrNameLst>
                                      </p:cBhvr>
                                      <p:to>
                                        <p:strVal val="visible"/>
                                      </p:to>
                                    </p:set>
                                    <p:animEffect transition="in" filter="circle(in)">
                                      <p:cBhvr>
                                        <p:cTn id="7" dur="2000"/>
                                        <p:tgtEl>
                                          <p:spTgt spid="104866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6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5" name="Title 1"/>
          <p:cNvSpPr>
            <a:spLocks noGrp="1"/>
          </p:cNvSpPr>
          <p:nvPr>
            <p:ph type="title"/>
          </p:nvPr>
        </p:nvSpPr>
        <p:spPr>
          <a:xfrm>
            <a:off x="457200" y="476672"/>
            <a:ext cx="8229600" cy="648072"/>
          </a:xfrm>
        </p:spPr>
        <p:txBody>
          <a:bodyPr/>
          <a:lstStyle/>
          <a:p>
            <a:pPr algn="l"/>
            <a:r>
              <a:rPr lang="en-US" sz="3200" b="1" dirty="0"/>
              <a:t>PEDAGOGY (P): </a:t>
            </a:r>
            <a:endParaRPr lang="en-PH" sz="3200" dirty="0"/>
          </a:p>
        </p:txBody>
      </p:sp>
      <p:sp>
        <p:nvSpPr>
          <p:cNvPr id="1048666" name="Content Placeholder 2"/>
          <p:cNvSpPr>
            <a:spLocks noGrp="1"/>
          </p:cNvSpPr>
          <p:nvPr>
            <p:ph idx="1"/>
          </p:nvPr>
        </p:nvSpPr>
        <p:spPr>
          <a:xfrm>
            <a:off x="1105272" y="1412776"/>
            <a:ext cx="5266928" cy="1224136"/>
          </a:xfrm>
        </p:spPr>
        <p:txBody>
          <a:bodyPr/>
          <a:lstStyle/>
          <a:p>
            <a:r>
              <a:rPr lang="en-US" sz="2800" dirty="0"/>
              <a:t>Inquiry Based Learning </a:t>
            </a:r>
            <a:endParaRPr lang="en-PH" sz="2800" dirty="0"/>
          </a:p>
          <a:p>
            <a:r>
              <a:rPr lang="en-US" sz="2800" dirty="0"/>
              <a:t>Experiential Learning</a:t>
            </a:r>
            <a:endParaRPr lang="en-PH" sz="2800" dirty="0"/>
          </a:p>
          <a:p>
            <a:pPr marL="0" indent="0" algn="just">
              <a:buNone/>
            </a:pPr>
            <a:endParaRPr lang="en-PH" sz="2800" dirty="0"/>
          </a:p>
        </p:txBody>
      </p:sp>
      <p:sp>
        <p:nvSpPr>
          <p:cNvPr id="1048667" name="Title 1"/>
          <p:cNvSpPr txBox="1"/>
          <p:nvPr/>
        </p:nvSpPr>
        <p:spPr bwMode="auto">
          <a:xfrm>
            <a:off x="2175048" y="2996952"/>
            <a:ext cx="4701208" cy="648072"/>
          </a:xfrm>
          <a:prstGeom prst="rect">
            <a:avLst/>
          </a:prstGeom>
          <a:noFill/>
          <a:ln>
            <a:noFill/>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a:r>
              <a:rPr lang="en-US" sz="3200" b="1" dirty="0"/>
              <a:t>TECHNOLOGY (T)</a:t>
            </a:r>
            <a:endParaRPr lang="en-PH" sz="3200" dirty="0"/>
          </a:p>
        </p:txBody>
      </p:sp>
      <p:sp>
        <p:nvSpPr>
          <p:cNvPr id="1048668" name="Content Placeholder 2"/>
          <p:cNvSpPr txBox="1"/>
          <p:nvPr/>
        </p:nvSpPr>
        <p:spPr bwMode="auto">
          <a:xfrm>
            <a:off x="2757945" y="3828969"/>
            <a:ext cx="4058108" cy="720080"/>
          </a:xfrm>
          <a:prstGeom prst="rect">
            <a:avLst/>
          </a:prstGeom>
          <a:noFill/>
          <a:ln>
            <a:noFill/>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algn="just"/>
            <a:r>
              <a:rPr lang="en-US" sz="2800" dirty="0" err="1"/>
              <a:t>GeoGebra</a:t>
            </a:r>
            <a:endParaRPr lang="en-PH"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48665"/>
                                        </p:tgtEl>
                                        <p:attrNameLst>
                                          <p:attrName>style.visibility</p:attrName>
                                        </p:attrNameLst>
                                      </p:cBhvr>
                                      <p:to>
                                        <p:strVal val="visible"/>
                                      </p:to>
                                    </p:set>
                                    <p:animEffect transition="in" filter="fade">
                                      <p:cBhvr>
                                        <p:cTn id="7" dur="1000"/>
                                        <p:tgtEl>
                                          <p:spTgt spid="1048665"/>
                                        </p:tgtEl>
                                      </p:cBhvr>
                                    </p:animEffect>
                                    <p:anim calcmode="lin" valueType="num">
                                      <p:cBhvr>
                                        <p:cTn id="8" dur="1000" fill="hold"/>
                                        <p:tgtEl>
                                          <p:spTgt spid="1048665"/>
                                        </p:tgtEl>
                                        <p:attrNameLst>
                                          <p:attrName>ppt_x</p:attrName>
                                        </p:attrNameLst>
                                      </p:cBhvr>
                                      <p:tavLst>
                                        <p:tav tm="0">
                                          <p:val>
                                            <p:strVal val="#ppt_x"/>
                                          </p:val>
                                        </p:tav>
                                        <p:tav tm="100000">
                                          <p:val>
                                            <p:strVal val="#ppt_x"/>
                                          </p:val>
                                        </p:tav>
                                      </p:tavLst>
                                    </p:anim>
                                    <p:anim calcmode="lin" valueType="num">
                                      <p:cBhvr>
                                        <p:cTn id="9" dur="1000" fill="hold"/>
                                        <p:tgtEl>
                                          <p:spTgt spid="104866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048666">
                                            <p:txEl>
                                              <p:pRg st="0" end="0"/>
                                            </p:txEl>
                                          </p:spTgt>
                                        </p:tgtEl>
                                        <p:attrNameLst>
                                          <p:attrName>style.visibility</p:attrName>
                                        </p:attrNameLst>
                                      </p:cBhvr>
                                      <p:to>
                                        <p:strVal val="visible"/>
                                      </p:to>
                                    </p:set>
                                    <p:animEffect transition="in" filter="barn(inVertical)">
                                      <p:cBhvr>
                                        <p:cTn id="14" dur="500"/>
                                        <p:tgtEl>
                                          <p:spTgt spid="104866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048666">
                                            <p:txEl>
                                              <p:pRg st="1" end="1"/>
                                            </p:txEl>
                                          </p:spTgt>
                                        </p:tgtEl>
                                        <p:attrNameLst>
                                          <p:attrName>style.visibility</p:attrName>
                                        </p:attrNameLst>
                                      </p:cBhvr>
                                      <p:to>
                                        <p:strVal val="visible"/>
                                      </p:to>
                                    </p:set>
                                    <p:animEffect transition="in" filter="barn(inVertical)">
                                      <p:cBhvr>
                                        <p:cTn id="19" dur="500"/>
                                        <p:tgtEl>
                                          <p:spTgt spid="1048666">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048667"/>
                                        </p:tgtEl>
                                        <p:attrNameLst>
                                          <p:attrName>style.visibility</p:attrName>
                                        </p:attrNameLst>
                                      </p:cBhvr>
                                      <p:to>
                                        <p:strVal val="visible"/>
                                      </p:to>
                                    </p:set>
                                    <p:animEffect transition="in" filter="fade">
                                      <p:cBhvr>
                                        <p:cTn id="24" dur="1000"/>
                                        <p:tgtEl>
                                          <p:spTgt spid="1048667"/>
                                        </p:tgtEl>
                                      </p:cBhvr>
                                    </p:animEffect>
                                    <p:anim calcmode="lin" valueType="num">
                                      <p:cBhvr>
                                        <p:cTn id="25" dur="1000" fill="hold"/>
                                        <p:tgtEl>
                                          <p:spTgt spid="1048667"/>
                                        </p:tgtEl>
                                        <p:attrNameLst>
                                          <p:attrName>ppt_x</p:attrName>
                                        </p:attrNameLst>
                                      </p:cBhvr>
                                      <p:tavLst>
                                        <p:tav tm="0">
                                          <p:val>
                                            <p:strVal val="#ppt_x"/>
                                          </p:val>
                                        </p:tav>
                                        <p:tav tm="100000">
                                          <p:val>
                                            <p:strVal val="#ppt_x"/>
                                          </p:val>
                                        </p:tav>
                                      </p:tavLst>
                                    </p:anim>
                                    <p:anim calcmode="lin" valueType="num">
                                      <p:cBhvr>
                                        <p:cTn id="26" dur="1000" fill="hold"/>
                                        <p:tgtEl>
                                          <p:spTgt spid="104866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048668"/>
                                        </p:tgtEl>
                                        <p:attrNameLst>
                                          <p:attrName>style.visibility</p:attrName>
                                        </p:attrNameLst>
                                      </p:cBhvr>
                                      <p:to>
                                        <p:strVal val="visible"/>
                                      </p:to>
                                    </p:set>
                                    <p:animEffect transition="in" filter="barn(inVertical)">
                                      <p:cBhvr>
                                        <p:cTn id="31" dur="500"/>
                                        <p:tgtEl>
                                          <p:spTgt spid="10486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65" grpId="0"/>
      <p:bldP spid="1048666" grpId="0" build="p"/>
      <p:bldP spid="1048667" grpId="0"/>
      <p:bldP spid="104866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5" name="Title 1"/>
          <p:cNvSpPr>
            <a:spLocks noGrp="1"/>
          </p:cNvSpPr>
          <p:nvPr>
            <p:ph type="title"/>
          </p:nvPr>
        </p:nvSpPr>
        <p:spPr>
          <a:xfrm>
            <a:off x="457200" y="476672"/>
            <a:ext cx="8229600" cy="648072"/>
          </a:xfrm>
        </p:spPr>
        <p:txBody>
          <a:bodyPr/>
          <a:lstStyle/>
          <a:p>
            <a:pPr algn="l"/>
            <a:r>
              <a:rPr lang="en-US" sz="3200" b="1" dirty="0"/>
              <a:t>PEDAGOGY (P): </a:t>
            </a:r>
            <a:endParaRPr lang="en-PH" sz="3200" dirty="0"/>
          </a:p>
        </p:txBody>
      </p:sp>
      <p:sp>
        <p:nvSpPr>
          <p:cNvPr id="1048666" name="Content Placeholder 2"/>
          <p:cNvSpPr>
            <a:spLocks noGrp="1"/>
          </p:cNvSpPr>
          <p:nvPr>
            <p:ph idx="1"/>
          </p:nvPr>
        </p:nvSpPr>
        <p:spPr>
          <a:xfrm>
            <a:off x="1105272" y="1412776"/>
            <a:ext cx="5266928" cy="1224136"/>
          </a:xfrm>
        </p:spPr>
        <p:txBody>
          <a:bodyPr/>
          <a:lstStyle/>
          <a:p>
            <a:r>
              <a:rPr lang="en-US" sz="2800" dirty="0"/>
              <a:t>Inquiry Based Learning </a:t>
            </a:r>
            <a:endParaRPr lang="en-PH" sz="2800" dirty="0"/>
          </a:p>
          <a:p>
            <a:r>
              <a:rPr lang="en-US" sz="2800" dirty="0"/>
              <a:t>Experiential Learning</a:t>
            </a:r>
            <a:endParaRPr lang="en-PH" sz="2800" dirty="0"/>
          </a:p>
          <a:p>
            <a:pPr marL="0" indent="0" algn="just">
              <a:buNone/>
            </a:pPr>
            <a:endParaRPr lang="en-PH" sz="2800" dirty="0"/>
          </a:p>
        </p:txBody>
      </p:sp>
      <p:sp>
        <p:nvSpPr>
          <p:cNvPr id="1048667" name="Title 1"/>
          <p:cNvSpPr txBox="1"/>
          <p:nvPr/>
        </p:nvSpPr>
        <p:spPr bwMode="auto">
          <a:xfrm>
            <a:off x="2175048" y="2996952"/>
            <a:ext cx="4701208" cy="648072"/>
          </a:xfrm>
          <a:prstGeom prst="rect">
            <a:avLst/>
          </a:prstGeom>
          <a:noFill/>
          <a:ln>
            <a:noFill/>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a:r>
              <a:rPr lang="en-US" sz="3200" b="1" dirty="0"/>
              <a:t>TECHNOLOGY (T)</a:t>
            </a:r>
            <a:endParaRPr lang="en-PH" sz="3200" dirty="0"/>
          </a:p>
        </p:txBody>
      </p:sp>
      <p:sp>
        <p:nvSpPr>
          <p:cNvPr id="1048668" name="Content Placeholder 2"/>
          <p:cNvSpPr txBox="1"/>
          <p:nvPr/>
        </p:nvSpPr>
        <p:spPr bwMode="auto">
          <a:xfrm>
            <a:off x="2757945" y="3828969"/>
            <a:ext cx="4058108" cy="720080"/>
          </a:xfrm>
          <a:prstGeom prst="rect">
            <a:avLst/>
          </a:prstGeom>
          <a:noFill/>
          <a:ln>
            <a:noFill/>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algn="just"/>
            <a:r>
              <a:rPr lang="en-US" sz="2800" dirty="0" err="1"/>
              <a:t>GeoGebra</a:t>
            </a:r>
            <a:endParaRPr lang="en-PH" sz="2800" dirty="0"/>
          </a:p>
        </p:txBody>
      </p:sp>
    </p:spTree>
    <p:extLst>
      <p:ext uri="{BB962C8B-B14F-4D97-AF65-F5344CB8AC3E}">
        <p14:creationId xmlns:p14="http://schemas.microsoft.com/office/powerpoint/2010/main" val="1511668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48665"/>
                                        </p:tgtEl>
                                        <p:attrNameLst>
                                          <p:attrName>style.visibility</p:attrName>
                                        </p:attrNameLst>
                                      </p:cBhvr>
                                      <p:to>
                                        <p:strVal val="visible"/>
                                      </p:to>
                                    </p:set>
                                    <p:animEffect transition="in" filter="fade">
                                      <p:cBhvr>
                                        <p:cTn id="7" dur="1000"/>
                                        <p:tgtEl>
                                          <p:spTgt spid="1048665"/>
                                        </p:tgtEl>
                                      </p:cBhvr>
                                    </p:animEffect>
                                    <p:anim calcmode="lin" valueType="num">
                                      <p:cBhvr>
                                        <p:cTn id="8" dur="1000" fill="hold"/>
                                        <p:tgtEl>
                                          <p:spTgt spid="1048665"/>
                                        </p:tgtEl>
                                        <p:attrNameLst>
                                          <p:attrName>ppt_x</p:attrName>
                                        </p:attrNameLst>
                                      </p:cBhvr>
                                      <p:tavLst>
                                        <p:tav tm="0">
                                          <p:val>
                                            <p:strVal val="#ppt_x"/>
                                          </p:val>
                                        </p:tav>
                                        <p:tav tm="100000">
                                          <p:val>
                                            <p:strVal val="#ppt_x"/>
                                          </p:val>
                                        </p:tav>
                                      </p:tavLst>
                                    </p:anim>
                                    <p:anim calcmode="lin" valueType="num">
                                      <p:cBhvr>
                                        <p:cTn id="9" dur="1000" fill="hold"/>
                                        <p:tgtEl>
                                          <p:spTgt spid="104866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048666">
                                            <p:txEl>
                                              <p:pRg st="0" end="0"/>
                                            </p:txEl>
                                          </p:spTgt>
                                        </p:tgtEl>
                                        <p:attrNameLst>
                                          <p:attrName>style.visibility</p:attrName>
                                        </p:attrNameLst>
                                      </p:cBhvr>
                                      <p:to>
                                        <p:strVal val="visible"/>
                                      </p:to>
                                    </p:set>
                                    <p:animEffect transition="in" filter="barn(inVertical)">
                                      <p:cBhvr>
                                        <p:cTn id="14" dur="500"/>
                                        <p:tgtEl>
                                          <p:spTgt spid="104866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048666">
                                            <p:txEl>
                                              <p:pRg st="1" end="1"/>
                                            </p:txEl>
                                          </p:spTgt>
                                        </p:tgtEl>
                                        <p:attrNameLst>
                                          <p:attrName>style.visibility</p:attrName>
                                        </p:attrNameLst>
                                      </p:cBhvr>
                                      <p:to>
                                        <p:strVal val="visible"/>
                                      </p:to>
                                    </p:set>
                                    <p:animEffect transition="in" filter="barn(inVertical)">
                                      <p:cBhvr>
                                        <p:cTn id="19" dur="500"/>
                                        <p:tgtEl>
                                          <p:spTgt spid="1048666">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048667"/>
                                        </p:tgtEl>
                                        <p:attrNameLst>
                                          <p:attrName>style.visibility</p:attrName>
                                        </p:attrNameLst>
                                      </p:cBhvr>
                                      <p:to>
                                        <p:strVal val="visible"/>
                                      </p:to>
                                    </p:set>
                                    <p:animEffect transition="in" filter="fade">
                                      <p:cBhvr>
                                        <p:cTn id="24" dur="1000"/>
                                        <p:tgtEl>
                                          <p:spTgt spid="1048667"/>
                                        </p:tgtEl>
                                      </p:cBhvr>
                                    </p:animEffect>
                                    <p:anim calcmode="lin" valueType="num">
                                      <p:cBhvr>
                                        <p:cTn id="25" dur="1000" fill="hold"/>
                                        <p:tgtEl>
                                          <p:spTgt spid="1048667"/>
                                        </p:tgtEl>
                                        <p:attrNameLst>
                                          <p:attrName>ppt_x</p:attrName>
                                        </p:attrNameLst>
                                      </p:cBhvr>
                                      <p:tavLst>
                                        <p:tav tm="0">
                                          <p:val>
                                            <p:strVal val="#ppt_x"/>
                                          </p:val>
                                        </p:tav>
                                        <p:tav tm="100000">
                                          <p:val>
                                            <p:strVal val="#ppt_x"/>
                                          </p:val>
                                        </p:tav>
                                      </p:tavLst>
                                    </p:anim>
                                    <p:anim calcmode="lin" valueType="num">
                                      <p:cBhvr>
                                        <p:cTn id="26" dur="1000" fill="hold"/>
                                        <p:tgtEl>
                                          <p:spTgt spid="104866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048668"/>
                                        </p:tgtEl>
                                        <p:attrNameLst>
                                          <p:attrName>style.visibility</p:attrName>
                                        </p:attrNameLst>
                                      </p:cBhvr>
                                      <p:to>
                                        <p:strVal val="visible"/>
                                      </p:to>
                                    </p:set>
                                    <p:animEffect transition="in" filter="barn(inVertical)">
                                      <p:cBhvr>
                                        <p:cTn id="31" dur="500"/>
                                        <p:tgtEl>
                                          <p:spTgt spid="10486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65" grpId="0"/>
      <p:bldP spid="1048666" grpId="0" build="p"/>
      <p:bldP spid="1048667" grpId="0"/>
      <p:bldP spid="104866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9" name="Title 1"/>
          <p:cNvSpPr>
            <a:spLocks noGrp="1"/>
          </p:cNvSpPr>
          <p:nvPr>
            <p:ph type="title"/>
          </p:nvPr>
        </p:nvSpPr>
        <p:spPr/>
        <p:txBody>
          <a:bodyPr/>
          <a:lstStyle/>
          <a:p>
            <a:pPr algn="l"/>
            <a:r>
              <a:rPr lang="en-US" sz="3200" b="1" u="sng" dirty="0"/>
              <a:t>Pedagogical Content Knowledge (PCK)</a:t>
            </a:r>
            <a:endParaRPr lang="en-PH" sz="3200" dirty="0"/>
          </a:p>
        </p:txBody>
      </p:sp>
      <p:sp>
        <p:nvSpPr>
          <p:cNvPr id="1048670" name="Content Placeholder 2"/>
          <p:cNvSpPr>
            <a:spLocks noGrp="1"/>
          </p:cNvSpPr>
          <p:nvPr>
            <p:ph idx="1"/>
          </p:nvPr>
        </p:nvSpPr>
        <p:spPr>
          <a:xfrm>
            <a:off x="457200" y="1628800"/>
            <a:ext cx="8229600" cy="1972816"/>
          </a:xfrm>
        </p:spPr>
        <p:txBody>
          <a:bodyPr/>
          <a:lstStyle/>
          <a:p>
            <a:pPr marL="0" indent="0" algn="just">
              <a:buNone/>
            </a:pPr>
            <a:r>
              <a:rPr lang="en-US" sz="2800" b="1" dirty="0"/>
              <a:t>Define (PCK):</a:t>
            </a:r>
            <a:r>
              <a:rPr lang="en-US" sz="2800" dirty="0"/>
              <a:t> Inquiry based learning and Experiential Learning is effective method to learn how manipulating a circle’s equation will change its graph. </a:t>
            </a:r>
            <a:endParaRPr lang="en-PH" sz="2800" dirty="0"/>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48669"/>
                                        </p:tgtEl>
                                        <p:attrNameLst>
                                          <p:attrName>style.visibility</p:attrName>
                                        </p:attrNameLst>
                                      </p:cBhvr>
                                      <p:to>
                                        <p:strVal val="visible"/>
                                      </p:to>
                                    </p:set>
                                    <p:animEffect transition="in" filter="wipe(down)">
                                      <p:cBhvr>
                                        <p:cTn id="7" dur="500"/>
                                        <p:tgtEl>
                                          <p:spTgt spid="104866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048670">
                                            <p:txEl>
                                              <p:pRg st="0" end="0"/>
                                            </p:txEl>
                                          </p:spTgt>
                                        </p:tgtEl>
                                        <p:attrNameLst>
                                          <p:attrName>style.visibility</p:attrName>
                                        </p:attrNameLst>
                                      </p:cBhvr>
                                      <p:to>
                                        <p:strVal val="visible"/>
                                      </p:to>
                                    </p:set>
                                    <p:animEffect transition="in" filter="circle(in)">
                                      <p:cBhvr>
                                        <p:cTn id="12" dur="2000"/>
                                        <p:tgtEl>
                                          <p:spTgt spid="104867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69" grpId="0"/>
      <p:bldP spid="1048670"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1" name="Title 1"/>
          <p:cNvSpPr>
            <a:spLocks noGrp="1"/>
          </p:cNvSpPr>
          <p:nvPr>
            <p:ph type="title"/>
          </p:nvPr>
        </p:nvSpPr>
        <p:spPr/>
        <p:txBody>
          <a:bodyPr/>
          <a:lstStyle/>
          <a:p>
            <a:pPr algn="l"/>
            <a:r>
              <a:rPr lang="en-US" sz="3200" b="1" u="sng" dirty="0"/>
              <a:t>Pedagogical Content Knowledge (PCK)</a:t>
            </a:r>
            <a:endParaRPr lang="en-PH" sz="3200" dirty="0"/>
          </a:p>
        </p:txBody>
      </p:sp>
      <p:sp>
        <p:nvSpPr>
          <p:cNvPr id="1048672" name="Content Placeholder 2"/>
          <p:cNvSpPr>
            <a:spLocks noGrp="1"/>
          </p:cNvSpPr>
          <p:nvPr>
            <p:ph idx="1"/>
          </p:nvPr>
        </p:nvSpPr>
        <p:spPr>
          <a:xfrm>
            <a:off x="457200" y="1628800"/>
            <a:ext cx="8229600" cy="4392488"/>
          </a:xfrm>
        </p:spPr>
        <p:txBody>
          <a:bodyPr/>
          <a:lstStyle/>
          <a:p>
            <a:pPr marL="0" indent="0" algn="just">
              <a:buNone/>
            </a:pPr>
            <a:r>
              <a:rPr lang="en-US" sz="2400" b="1" dirty="0"/>
              <a:t>Describe (PCK):</a:t>
            </a:r>
            <a:r>
              <a:rPr lang="en-US" sz="2400" dirty="0"/>
              <a:t> Inquiry based learning requires students to explore new concepts on their own. Through independent exploration students are able to see the resulting graphs from different equations of circles. Reflecting on what they have seen, students will be able to make conclusions how different parts of an equation affect the graph of a circle.  Experiential learning is a great </a:t>
            </a:r>
            <a:r>
              <a:rPr lang="en-US" sz="2400" dirty="0" smtClean="0"/>
              <a:t>			strategy </a:t>
            </a:r>
            <a:r>
              <a:rPr lang="en-US" sz="2400" dirty="0"/>
              <a:t>because it gives each student the </a:t>
            </a:r>
            <a:r>
              <a:rPr lang="en-US" sz="2400" dirty="0" smtClean="0"/>
              <a:t>			opportunity </a:t>
            </a:r>
            <a:r>
              <a:rPr lang="en-US" sz="2400" dirty="0"/>
              <a:t>to explore, practice, and </a:t>
            </a:r>
            <a:r>
              <a:rPr lang="en-US" sz="2400" dirty="0" smtClean="0"/>
              <a:t>				experience </a:t>
            </a:r>
            <a:r>
              <a:rPr lang="en-US" sz="2400" dirty="0"/>
              <a:t>partitioning in a </a:t>
            </a:r>
            <a:r>
              <a:rPr lang="en-US" sz="2400" dirty="0" smtClean="0"/>
              <a:t>							visual </a:t>
            </a:r>
            <a:r>
              <a:rPr lang="en-US" sz="2400" dirty="0"/>
              <a:t>way.</a:t>
            </a:r>
            <a:endParaRPr lang="en-PH"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48672">
                                            <p:txEl>
                                              <p:pRg st="0" end="0"/>
                                            </p:txEl>
                                          </p:spTgt>
                                        </p:tgtEl>
                                        <p:attrNameLst>
                                          <p:attrName>style.visibility</p:attrName>
                                        </p:attrNameLst>
                                      </p:cBhvr>
                                      <p:to>
                                        <p:strVal val="visible"/>
                                      </p:to>
                                    </p:set>
                                    <p:animEffect transition="in" filter="circle(in)">
                                      <p:cBhvr>
                                        <p:cTn id="7" dur="2000"/>
                                        <p:tgtEl>
                                          <p:spTgt spid="104867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7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3" name="Title 1"/>
          <p:cNvSpPr>
            <a:spLocks noGrp="1"/>
          </p:cNvSpPr>
          <p:nvPr>
            <p:ph type="title"/>
          </p:nvPr>
        </p:nvSpPr>
        <p:spPr/>
        <p:txBody>
          <a:bodyPr/>
          <a:lstStyle/>
          <a:p>
            <a:pPr algn="l"/>
            <a:r>
              <a:rPr lang="en-US" sz="3200" b="1" u="sng" dirty="0"/>
              <a:t>Pedagogical Content Knowledge (PCK)</a:t>
            </a:r>
            <a:endParaRPr lang="en-PH" sz="3200" dirty="0"/>
          </a:p>
        </p:txBody>
      </p:sp>
      <p:sp>
        <p:nvSpPr>
          <p:cNvPr id="1048674" name="Content Placeholder 2"/>
          <p:cNvSpPr>
            <a:spLocks noGrp="1"/>
          </p:cNvSpPr>
          <p:nvPr>
            <p:ph idx="1"/>
          </p:nvPr>
        </p:nvSpPr>
        <p:spPr>
          <a:xfrm>
            <a:off x="457200" y="1628800"/>
            <a:ext cx="8229600" cy="2808312"/>
          </a:xfrm>
        </p:spPr>
        <p:txBody>
          <a:bodyPr/>
          <a:lstStyle/>
          <a:p>
            <a:pPr marL="0" indent="0" algn="just">
              <a:buNone/>
            </a:pPr>
            <a:r>
              <a:rPr lang="en-US" sz="2400" b="1" dirty="0"/>
              <a:t>Support (PCK):</a:t>
            </a:r>
            <a:r>
              <a:rPr lang="en-US" sz="2400" dirty="0"/>
              <a:t> Inquiry based learning is a style of learning that focuses around the student and is ideal for a math class. According to </a:t>
            </a:r>
            <a:r>
              <a:rPr lang="en-US" sz="2400" dirty="0" err="1"/>
              <a:t>Amélie</a:t>
            </a:r>
            <a:r>
              <a:rPr lang="en-US" sz="2400" dirty="0"/>
              <a:t> G. </a:t>
            </a:r>
            <a:r>
              <a:rPr lang="en-US" sz="2400" dirty="0" err="1"/>
              <a:t>Schinck</a:t>
            </a:r>
            <a:r>
              <a:rPr lang="en-US" sz="2400" dirty="0"/>
              <a:t> (2011), an inquiry approach to teaching in mathematics leads to a greater retention of concepts by the students. Through inquiry learning students gain deeper procedural </a:t>
            </a:r>
            <a:r>
              <a:rPr lang="en-US" sz="2400" dirty="0" smtClean="0"/>
              <a:t>knowledge </a:t>
            </a:r>
            <a:r>
              <a:rPr lang="en-US" sz="2400" dirty="0"/>
              <a:t>and a better understanding of the concepts. </a:t>
            </a:r>
            <a:endParaRPr lang="en-PH" sz="2400" dirty="0"/>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48674">
                                            <p:txEl>
                                              <p:pRg st="0" end="0"/>
                                            </p:txEl>
                                          </p:spTgt>
                                        </p:tgtEl>
                                        <p:attrNameLst>
                                          <p:attrName>style.visibility</p:attrName>
                                        </p:attrNameLst>
                                      </p:cBhvr>
                                      <p:to>
                                        <p:strVal val="visible"/>
                                      </p:to>
                                    </p:set>
                                    <p:animEffect transition="in" filter="circle(in)">
                                      <p:cBhvr>
                                        <p:cTn id="7" dur="2000"/>
                                        <p:tgtEl>
                                          <p:spTgt spid="10486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7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5" name="Title 1"/>
          <p:cNvSpPr>
            <a:spLocks noGrp="1"/>
          </p:cNvSpPr>
          <p:nvPr>
            <p:ph type="title"/>
          </p:nvPr>
        </p:nvSpPr>
        <p:spPr/>
        <p:txBody>
          <a:bodyPr/>
          <a:lstStyle/>
          <a:p>
            <a:pPr algn="l"/>
            <a:r>
              <a:rPr lang="en-US" sz="3200" b="1" u="sng" dirty="0"/>
              <a:t>Pedagogical Content Knowledge (PCK)</a:t>
            </a:r>
            <a:endParaRPr lang="en-PH" sz="3200" dirty="0"/>
          </a:p>
        </p:txBody>
      </p:sp>
      <p:sp>
        <p:nvSpPr>
          <p:cNvPr id="1048676" name="Content Placeholder 2"/>
          <p:cNvSpPr>
            <a:spLocks noGrp="1"/>
          </p:cNvSpPr>
          <p:nvPr>
            <p:ph idx="1"/>
          </p:nvPr>
        </p:nvSpPr>
        <p:spPr>
          <a:xfrm>
            <a:off x="457200" y="1628800"/>
            <a:ext cx="8229600" cy="2016224"/>
          </a:xfrm>
        </p:spPr>
        <p:txBody>
          <a:bodyPr/>
          <a:lstStyle/>
          <a:p>
            <a:pPr marL="0" indent="0" algn="just">
              <a:buNone/>
            </a:pPr>
            <a:r>
              <a:rPr lang="en-US" sz="2400" dirty="0" err="1"/>
              <a:t>Hartshorn</a:t>
            </a:r>
            <a:r>
              <a:rPr lang="en-US" sz="2400" dirty="0"/>
              <a:t> and Boren state that “research suggests that </a:t>
            </a:r>
            <a:r>
              <a:rPr lang="en-US" sz="2400" dirty="0" smtClean="0"/>
              <a:t>manipulative </a:t>
            </a:r>
            <a:r>
              <a:rPr lang="en-US" sz="2400" dirty="0"/>
              <a:t>are particularly useful in helping children move from the concrete to the abstract level. Teachers must choose activities and </a:t>
            </a:r>
            <a:r>
              <a:rPr lang="en-US" sz="2400" dirty="0" smtClean="0"/>
              <a:t>manipulative </a:t>
            </a:r>
            <a:r>
              <a:rPr lang="en-US" sz="2400" dirty="0"/>
              <a:t>carefully to support the introduction of abstract symbols” (1990).</a:t>
            </a:r>
            <a:endParaRPr lang="en-PH" sz="2400" dirty="0"/>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48676">
                                            <p:txEl>
                                              <p:pRg st="0" end="0"/>
                                            </p:txEl>
                                          </p:spTgt>
                                        </p:tgtEl>
                                        <p:attrNameLst>
                                          <p:attrName>style.visibility</p:attrName>
                                        </p:attrNameLst>
                                      </p:cBhvr>
                                      <p:to>
                                        <p:strVal val="visible"/>
                                      </p:to>
                                    </p:set>
                                    <p:animEffect transition="in" filter="circle(in)">
                                      <p:cBhvr>
                                        <p:cTn id="7" dur="2000"/>
                                        <p:tgtEl>
                                          <p:spTgt spid="104867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7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Title 1"/>
          <p:cNvSpPr>
            <a:spLocks noGrp="1"/>
          </p:cNvSpPr>
          <p:nvPr>
            <p:ph type="title"/>
          </p:nvPr>
        </p:nvSpPr>
        <p:spPr/>
        <p:txBody>
          <a:bodyPr/>
          <a:lstStyle/>
          <a:p>
            <a:pPr algn="l"/>
            <a:r>
              <a:rPr lang="en-US" sz="3200" b="1" dirty="0"/>
              <a:t>Technological Content Knowledge (TCK):</a:t>
            </a:r>
            <a:endParaRPr lang="en-PH" sz="3200" dirty="0"/>
          </a:p>
        </p:txBody>
      </p:sp>
      <p:sp>
        <p:nvSpPr>
          <p:cNvPr id="1048678" name="Content Placeholder 2"/>
          <p:cNvSpPr>
            <a:spLocks noGrp="1"/>
          </p:cNvSpPr>
          <p:nvPr>
            <p:ph idx="1"/>
          </p:nvPr>
        </p:nvSpPr>
        <p:spPr>
          <a:xfrm>
            <a:off x="518864" y="1556792"/>
            <a:ext cx="8229600" cy="864096"/>
          </a:xfrm>
        </p:spPr>
        <p:txBody>
          <a:bodyPr/>
          <a:lstStyle/>
          <a:p>
            <a:pPr marL="0" indent="0" algn="just">
              <a:buNone/>
            </a:pPr>
            <a:r>
              <a:rPr lang="en-US" sz="2400" b="1" dirty="0"/>
              <a:t>Define (TCK):</a:t>
            </a:r>
            <a:r>
              <a:rPr lang="en-US" sz="2400" dirty="0"/>
              <a:t> </a:t>
            </a:r>
            <a:r>
              <a:rPr lang="en-US" sz="2400" dirty="0" err="1"/>
              <a:t>GeoGebra</a:t>
            </a:r>
            <a:r>
              <a:rPr lang="en-US" sz="2400" dirty="0"/>
              <a:t> is a technology that supports the content goals for this lesson. </a:t>
            </a:r>
            <a:endParaRPr lang="en-PH" sz="2400" dirty="0"/>
          </a:p>
          <a:p>
            <a:pPr marL="0" indent="0" algn="just">
              <a:buNone/>
            </a:pPr>
            <a:endParaRPr lang="en-PH" sz="2400" dirty="0"/>
          </a:p>
        </p:txBody>
      </p:sp>
      <p:sp>
        <p:nvSpPr>
          <p:cNvPr id="1048679" name="Rectangle 3"/>
          <p:cNvSpPr/>
          <p:nvPr/>
        </p:nvSpPr>
        <p:spPr>
          <a:xfrm>
            <a:off x="539552" y="2564904"/>
            <a:ext cx="8136904" cy="3520440"/>
          </a:xfrm>
          <a:prstGeom prst="rect">
            <a:avLst/>
          </a:prstGeom>
        </p:spPr>
        <p:txBody>
          <a:bodyPr wrap="square">
            <a:spAutoFit/>
          </a:bodyPr>
          <a:lstStyle/>
          <a:p>
            <a:pPr algn="just"/>
            <a:r>
              <a:rPr lang="en-US" sz="2400" b="1" dirty="0"/>
              <a:t>Describe (TCK):</a:t>
            </a:r>
            <a:r>
              <a:rPr lang="en-US" sz="2400" dirty="0"/>
              <a:t> </a:t>
            </a:r>
            <a:r>
              <a:rPr lang="en-US" sz="2400" dirty="0" err="1"/>
              <a:t>GeoGebra</a:t>
            </a:r>
            <a:r>
              <a:rPr lang="en-US" sz="2400" dirty="0"/>
              <a:t> is a technology that mixes geometry with algebra. For this lesson students will be working with concepts from both geometry and algebra. They will be working with circles and seeing how </a:t>
            </a:r>
            <a:r>
              <a:rPr lang="en-US" sz="2400" dirty="0" smtClean="0"/>
              <a:t>	equations </a:t>
            </a:r>
            <a:r>
              <a:rPr lang="en-US" sz="2400" dirty="0"/>
              <a:t>can change the graph of a circle. Since </a:t>
            </a:r>
            <a:r>
              <a:rPr lang="en-US" sz="2400" dirty="0" smtClean="0"/>
              <a:t>		this lesson </a:t>
            </a:r>
            <a:r>
              <a:rPr lang="en-US" sz="2400" dirty="0"/>
              <a:t>incorporates a combination of </a:t>
            </a:r>
            <a:r>
              <a:rPr lang="en-US" sz="2400" dirty="0" smtClean="0"/>
              <a:t>			geometry </a:t>
            </a:r>
            <a:r>
              <a:rPr lang="en-US" sz="2400" dirty="0"/>
              <a:t>and algebra, </a:t>
            </a:r>
            <a:r>
              <a:rPr lang="en-US" sz="2400" dirty="0" err="1"/>
              <a:t>GeoGebra</a:t>
            </a:r>
            <a:r>
              <a:rPr lang="en-US" sz="2400" dirty="0"/>
              <a:t> is </a:t>
            </a:r>
            <a:r>
              <a:rPr lang="en-US" sz="2400" dirty="0" smtClean="0"/>
              <a:t>				      the </a:t>
            </a:r>
            <a:r>
              <a:rPr lang="en-US" sz="2400" dirty="0"/>
              <a:t>ideal technology to use. </a:t>
            </a:r>
            <a:endParaRPr lang="en-PH" sz="2400" dirty="0"/>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048677"/>
                                        </p:tgtEl>
                                        <p:attrNameLst>
                                          <p:attrName>style.visibility</p:attrName>
                                        </p:attrNameLst>
                                      </p:cBhvr>
                                      <p:to>
                                        <p:strVal val="visible"/>
                                      </p:to>
                                    </p:set>
                                    <p:anim calcmode="lin" valueType="num">
                                      <p:cBhvr>
                                        <p:cTn id="7" dur="1000" fill="hold"/>
                                        <p:tgtEl>
                                          <p:spTgt spid="1048677"/>
                                        </p:tgtEl>
                                        <p:attrNameLst>
                                          <p:attrName>ppt_w</p:attrName>
                                        </p:attrNameLst>
                                      </p:cBhvr>
                                      <p:tavLst>
                                        <p:tav tm="0">
                                          <p:val>
                                            <p:fltVal val="0"/>
                                          </p:val>
                                        </p:tav>
                                        <p:tav tm="100000">
                                          <p:val>
                                            <p:strVal val="#ppt_w"/>
                                          </p:val>
                                        </p:tav>
                                      </p:tavLst>
                                    </p:anim>
                                    <p:anim calcmode="lin" valueType="num">
                                      <p:cBhvr>
                                        <p:cTn id="8" dur="1000" fill="hold"/>
                                        <p:tgtEl>
                                          <p:spTgt spid="1048677"/>
                                        </p:tgtEl>
                                        <p:attrNameLst>
                                          <p:attrName>ppt_h</p:attrName>
                                        </p:attrNameLst>
                                      </p:cBhvr>
                                      <p:tavLst>
                                        <p:tav tm="0">
                                          <p:val>
                                            <p:fltVal val="0"/>
                                          </p:val>
                                        </p:tav>
                                        <p:tav tm="100000">
                                          <p:val>
                                            <p:strVal val="#ppt_h"/>
                                          </p:val>
                                        </p:tav>
                                      </p:tavLst>
                                    </p:anim>
                                    <p:anim calcmode="lin" valueType="num">
                                      <p:cBhvr>
                                        <p:cTn id="9" dur="1000" fill="hold"/>
                                        <p:tgtEl>
                                          <p:spTgt spid="1048677"/>
                                        </p:tgtEl>
                                        <p:attrNameLst>
                                          <p:attrName>style.rotation</p:attrName>
                                        </p:attrNameLst>
                                      </p:cBhvr>
                                      <p:tavLst>
                                        <p:tav tm="0">
                                          <p:val>
                                            <p:fltVal val="90"/>
                                          </p:val>
                                        </p:tav>
                                        <p:tav tm="100000">
                                          <p:val>
                                            <p:fltVal val="0"/>
                                          </p:val>
                                        </p:tav>
                                      </p:tavLst>
                                    </p:anim>
                                    <p:animEffect transition="in" filter="fade">
                                      <p:cBhvr>
                                        <p:cTn id="10" dur="1000"/>
                                        <p:tgtEl>
                                          <p:spTgt spid="104867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048678">
                                            <p:txEl>
                                              <p:pRg st="0" end="0"/>
                                            </p:txEl>
                                          </p:spTgt>
                                        </p:tgtEl>
                                        <p:attrNameLst>
                                          <p:attrName>style.visibility</p:attrName>
                                        </p:attrNameLst>
                                      </p:cBhvr>
                                      <p:to>
                                        <p:strVal val="visible"/>
                                      </p:to>
                                    </p:set>
                                    <p:animEffect transition="in" filter="fade">
                                      <p:cBhvr>
                                        <p:cTn id="15" dur="1000"/>
                                        <p:tgtEl>
                                          <p:spTgt spid="1048678">
                                            <p:txEl>
                                              <p:pRg st="0" end="0"/>
                                            </p:txEl>
                                          </p:spTgt>
                                        </p:tgtEl>
                                      </p:cBhvr>
                                    </p:animEffect>
                                    <p:anim calcmode="lin" valueType="num">
                                      <p:cBhvr>
                                        <p:cTn id="16" dur="1000" fill="hold"/>
                                        <p:tgtEl>
                                          <p:spTgt spid="1048678">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104867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048679"/>
                                        </p:tgtEl>
                                        <p:attrNameLst>
                                          <p:attrName>style.visibility</p:attrName>
                                        </p:attrNameLst>
                                      </p:cBhvr>
                                      <p:to>
                                        <p:strVal val="visible"/>
                                      </p:to>
                                    </p:set>
                                    <p:animEffect transition="in" filter="fade">
                                      <p:cBhvr>
                                        <p:cTn id="22" dur="1000"/>
                                        <p:tgtEl>
                                          <p:spTgt spid="1048679"/>
                                        </p:tgtEl>
                                      </p:cBhvr>
                                    </p:animEffect>
                                    <p:anim calcmode="lin" valueType="num">
                                      <p:cBhvr>
                                        <p:cTn id="23" dur="1000" fill="hold"/>
                                        <p:tgtEl>
                                          <p:spTgt spid="1048679"/>
                                        </p:tgtEl>
                                        <p:attrNameLst>
                                          <p:attrName>ppt_x</p:attrName>
                                        </p:attrNameLst>
                                      </p:cBhvr>
                                      <p:tavLst>
                                        <p:tav tm="0">
                                          <p:val>
                                            <p:strVal val="#ppt_x"/>
                                          </p:val>
                                        </p:tav>
                                        <p:tav tm="100000">
                                          <p:val>
                                            <p:strVal val="#ppt_x"/>
                                          </p:val>
                                        </p:tav>
                                      </p:tavLst>
                                    </p:anim>
                                    <p:anim calcmode="lin" valueType="num">
                                      <p:cBhvr>
                                        <p:cTn id="24" dur="1000" fill="hold"/>
                                        <p:tgtEl>
                                          <p:spTgt spid="10486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77" grpId="0"/>
      <p:bldP spid="1048678" grpId="0" build="p"/>
      <p:bldP spid="104867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0" name="Title 1"/>
          <p:cNvSpPr>
            <a:spLocks noGrp="1"/>
          </p:cNvSpPr>
          <p:nvPr>
            <p:ph type="title"/>
          </p:nvPr>
        </p:nvSpPr>
        <p:spPr/>
        <p:txBody>
          <a:bodyPr/>
          <a:lstStyle/>
          <a:p>
            <a:pPr algn="l"/>
            <a:r>
              <a:rPr lang="en-US" sz="3200" b="1" dirty="0"/>
              <a:t>Technological Content Knowledge (TCK):</a:t>
            </a:r>
            <a:endParaRPr lang="en-PH" sz="3200" dirty="0"/>
          </a:p>
        </p:txBody>
      </p:sp>
      <p:sp>
        <p:nvSpPr>
          <p:cNvPr id="1048681" name="Rectangle 3"/>
          <p:cNvSpPr/>
          <p:nvPr/>
        </p:nvSpPr>
        <p:spPr>
          <a:xfrm>
            <a:off x="539552" y="1371540"/>
            <a:ext cx="8136904" cy="4282439"/>
          </a:xfrm>
          <a:prstGeom prst="rect">
            <a:avLst/>
          </a:prstGeom>
        </p:spPr>
        <p:txBody>
          <a:bodyPr wrap="square">
            <a:spAutoFit/>
          </a:bodyPr>
          <a:lstStyle/>
          <a:p>
            <a:pPr algn="just"/>
            <a:r>
              <a:rPr lang="en-US" sz="2400" b="1" dirty="0"/>
              <a:t>Support (TCK): </a:t>
            </a:r>
            <a:r>
              <a:rPr lang="en-US" sz="2400" dirty="0" err="1"/>
              <a:t>GeoGebra</a:t>
            </a:r>
            <a:r>
              <a:rPr lang="en-US" sz="2400" dirty="0"/>
              <a:t> allows students to make connections across a number of different mathematical disciplines. According to </a:t>
            </a:r>
            <a:r>
              <a:rPr lang="en-US" sz="2400" dirty="0" err="1"/>
              <a:t>Escuder</a:t>
            </a:r>
            <a:r>
              <a:rPr lang="en-US" sz="2400" dirty="0"/>
              <a:t> and Furner (2012), “</a:t>
            </a:r>
            <a:r>
              <a:rPr lang="en-US" sz="2400" dirty="0" err="1"/>
              <a:t>GeoGebra</a:t>
            </a:r>
            <a:r>
              <a:rPr lang="en-US" sz="2400" dirty="0"/>
              <a:t> is a dynamic geometry system in which you work with points, vectors, segments, lines, and conic sections. </a:t>
            </a:r>
            <a:r>
              <a:rPr lang="en-US" sz="2400" dirty="0" err="1"/>
              <a:t>GeoGebra</a:t>
            </a:r>
            <a:r>
              <a:rPr lang="en-US" sz="2400" dirty="0"/>
              <a:t> is also a dynamic algebraic system, where equations and coordinates can be entered directly.” </a:t>
            </a:r>
            <a:r>
              <a:rPr lang="en-US" sz="2400" dirty="0" smtClean="0"/>
              <a:t>	For </a:t>
            </a:r>
            <a:r>
              <a:rPr lang="en-US" sz="2400" dirty="0"/>
              <a:t>this lesson students are being asked to </a:t>
            </a:r>
            <a:r>
              <a:rPr lang="en-US" sz="2400" dirty="0" smtClean="0"/>
              <a:t>		     compare </a:t>
            </a:r>
            <a:r>
              <a:rPr lang="en-US" sz="2400" dirty="0"/>
              <a:t>equations and graphs of circles. </a:t>
            </a:r>
            <a:r>
              <a:rPr lang="en-US" sz="2400" dirty="0" smtClean="0"/>
              <a:t>	                 	       Making </a:t>
            </a:r>
            <a:r>
              <a:rPr lang="en-US" sz="2400" dirty="0" err="1" smtClean="0"/>
              <a:t>GeoGebra</a:t>
            </a:r>
            <a:r>
              <a:rPr lang="en-US" sz="2400" dirty="0" smtClean="0"/>
              <a:t> </a:t>
            </a:r>
            <a:r>
              <a:rPr lang="en-US" sz="2400" dirty="0"/>
              <a:t>the ideal technology to use.  </a:t>
            </a:r>
            <a:endParaRPr lang="en-PH" sz="2400" dirty="0"/>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48681"/>
                                        </p:tgtEl>
                                        <p:attrNameLst>
                                          <p:attrName>style.visibility</p:attrName>
                                        </p:attrNameLst>
                                      </p:cBhvr>
                                      <p:to>
                                        <p:strVal val="visible"/>
                                      </p:to>
                                    </p:set>
                                    <p:animEffect transition="in" filter="fade">
                                      <p:cBhvr>
                                        <p:cTn id="7" dur="1000"/>
                                        <p:tgtEl>
                                          <p:spTgt spid="1048681"/>
                                        </p:tgtEl>
                                      </p:cBhvr>
                                    </p:animEffect>
                                    <p:anim calcmode="lin" valueType="num">
                                      <p:cBhvr>
                                        <p:cTn id="8" dur="1000" fill="hold"/>
                                        <p:tgtEl>
                                          <p:spTgt spid="1048681"/>
                                        </p:tgtEl>
                                        <p:attrNameLst>
                                          <p:attrName>ppt_x</p:attrName>
                                        </p:attrNameLst>
                                      </p:cBhvr>
                                      <p:tavLst>
                                        <p:tav tm="0">
                                          <p:val>
                                            <p:strVal val="#ppt_x"/>
                                          </p:val>
                                        </p:tav>
                                        <p:tav tm="100000">
                                          <p:val>
                                            <p:strVal val="#ppt_x"/>
                                          </p:val>
                                        </p:tav>
                                      </p:tavLst>
                                    </p:anim>
                                    <p:anim calcmode="lin" valueType="num">
                                      <p:cBhvr>
                                        <p:cTn id="9" dur="1000" fill="hold"/>
                                        <p:tgtEl>
                                          <p:spTgt spid="10486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8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2" name="Title 1"/>
          <p:cNvSpPr>
            <a:spLocks noGrp="1"/>
          </p:cNvSpPr>
          <p:nvPr>
            <p:ph type="title"/>
          </p:nvPr>
        </p:nvSpPr>
        <p:spPr/>
        <p:txBody>
          <a:bodyPr/>
          <a:lstStyle/>
          <a:p>
            <a:pPr algn="l"/>
            <a:r>
              <a:rPr lang="en-US" sz="2800" b="1" dirty="0"/>
              <a:t>Technological Pedagogical Content Knowledge (TPK)</a:t>
            </a:r>
            <a:endParaRPr lang="en-PH" sz="2800" dirty="0"/>
          </a:p>
        </p:txBody>
      </p:sp>
      <p:sp>
        <p:nvSpPr>
          <p:cNvPr id="1048683" name="Rectangle 3"/>
          <p:cNvSpPr/>
          <p:nvPr/>
        </p:nvSpPr>
        <p:spPr>
          <a:xfrm>
            <a:off x="539552" y="1596856"/>
            <a:ext cx="8136904" cy="3520440"/>
          </a:xfrm>
          <a:prstGeom prst="rect">
            <a:avLst/>
          </a:prstGeom>
        </p:spPr>
        <p:txBody>
          <a:bodyPr wrap="square">
            <a:spAutoFit/>
          </a:bodyPr>
          <a:lstStyle/>
          <a:p>
            <a:r>
              <a:rPr lang="en-US" sz="2400" b="1" dirty="0"/>
              <a:t>Define (TPK):</a:t>
            </a:r>
            <a:r>
              <a:rPr lang="en-US" sz="2400" dirty="0"/>
              <a:t> </a:t>
            </a:r>
            <a:r>
              <a:rPr lang="en-US" sz="2400" dirty="0" err="1"/>
              <a:t>GeoGebra</a:t>
            </a:r>
            <a:r>
              <a:rPr lang="en-US" sz="2400" dirty="0"/>
              <a:t> is an effective technology tool to facilitate </a:t>
            </a:r>
            <a:r>
              <a:rPr lang="en-US" sz="2400" dirty="0" err="1"/>
              <a:t>inquiry­based</a:t>
            </a:r>
            <a:r>
              <a:rPr lang="en-US" sz="2400" dirty="0"/>
              <a:t> learning. </a:t>
            </a:r>
            <a:endParaRPr lang="en-PH" sz="2400" dirty="0"/>
          </a:p>
          <a:p>
            <a:r>
              <a:rPr lang="en-US" sz="2400" b="1" dirty="0"/>
              <a:t> </a:t>
            </a:r>
            <a:endParaRPr lang="en-PH" sz="2400" dirty="0"/>
          </a:p>
          <a:p>
            <a:r>
              <a:rPr lang="en-US" sz="2400" b="1" dirty="0"/>
              <a:t>Describe (TPK):</a:t>
            </a:r>
            <a:r>
              <a:rPr lang="en-US" sz="2400" dirty="0"/>
              <a:t> </a:t>
            </a:r>
            <a:r>
              <a:rPr lang="en-US" sz="2400" dirty="0" err="1"/>
              <a:t>GeoGebra</a:t>
            </a:r>
            <a:r>
              <a:rPr lang="en-US" sz="2400" dirty="0"/>
              <a:t> allows students to type in equations for various circles and see the resulting graphs. This technology allows students to explore how manipulating equations in various ways affect the resulting </a:t>
            </a:r>
            <a:r>
              <a:rPr lang="en-US" sz="2400" dirty="0" smtClean="0"/>
              <a:t>	graph</a:t>
            </a:r>
            <a:r>
              <a:rPr lang="en-US" sz="2400" dirty="0"/>
              <a:t>. </a:t>
            </a:r>
            <a:endParaRPr lang="en-PH" sz="2400" dirty="0"/>
          </a:p>
          <a:p>
            <a:pPr algn="just"/>
            <a:endParaRPr lang="en-PH" sz="2400" dirty="0"/>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48682"/>
                                        </p:tgtEl>
                                        <p:attrNameLst>
                                          <p:attrName>style.visibility</p:attrName>
                                        </p:attrNameLst>
                                      </p:cBhvr>
                                      <p:to>
                                        <p:strVal val="visible"/>
                                      </p:to>
                                    </p:set>
                                    <p:animEffect transition="in" filter="barn(inVertical)">
                                      <p:cBhvr>
                                        <p:cTn id="7" dur="500"/>
                                        <p:tgtEl>
                                          <p:spTgt spid="104868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48683"/>
                                        </p:tgtEl>
                                        <p:attrNameLst>
                                          <p:attrName>style.visibility</p:attrName>
                                        </p:attrNameLst>
                                      </p:cBhvr>
                                      <p:to>
                                        <p:strVal val="visible"/>
                                      </p:to>
                                    </p:set>
                                    <p:anim calcmode="lin" valueType="num">
                                      <p:cBhvr additive="base">
                                        <p:cTn id="12" dur="500" fill="hold"/>
                                        <p:tgtEl>
                                          <p:spTgt spid="1048683"/>
                                        </p:tgtEl>
                                        <p:attrNameLst>
                                          <p:attrName>ppt_x</p:attrName>
                                        </p:attrNameLst>
                                      </p:cBhvr>
                                      <p:tavLst>
                                        <p:tav tm="0">
                                          <p:val>
                                            <p:strVal val="#ppt_x"/>
                                          </p:val>
                                        </p:tav>
                                        <p:tav tm="100000">
                                          <p:val>
                                            <p:strVal val="#ppt_x"/>
                                          </p:val>
                                        </p:tav>
                                      </p:tavLst>
                                    </p:anim>
                                    <p:anim calcmode="lin" valueType="num">
                                      <p:cBhvr additive="base">
                                        <p:cTn id="13" dur="500" fill="hold"/>
                                        <p:tgtEl>
                                          <p:spTgt spid="10486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82" grpId="0"/>
      <p:bldP spid="104868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4" name="Title 1"/>
          <p:cNvSpPr>
            <a:spLocks noGrp="1"/>
          </p:cNvSpPr>
          <p:nvPr>
            <p:ph type="title"/>
          </p:nvPr>
        </p:nvSpPr>
        <p:spPr/>
        <p:txBody>
          <a:bodyPr/>
          <a:lstStyle/>
          <a:p>
            <a:pPr algn="l"/>
            <a:r>
              <a:rPr lang="en-US" sz="2800" b="1" dirty="0"/>
              <a:t>Technological Pedagogical Content Knowledge (TPK)</a:t>
            </a:r>
            <a:endParaRPr lang="en-PH" sz="2800" dirty="0"/>
          </a:p>
        </p:txBody>
      </p:sp>
      <p:sp>
        <p:nvSpPr>
          <p:cNvPr id="1048685" name="Rectangle 3"/>
          <p:cNvSpPr/>
          <p:nvPr/>
        </p:nvSpPr>
        <p:spPr>
          <a:xfrm>
            <a:off x="539552" y="1343665"/>
            <a:ext cx="8136904" cy="5806440"/>
          </a:xfrm>
          <a:prstGeom prst="rect">
            <a:avLst/>
          </a:prstGeom>
        </p:spPr>
        <p:txBody>
          <a:bodyPr wrap="square">
            <a:spAutoFit/>
          </a:bodyPr>
          <a:lstStyle/>
          <a:p>
            <a:pPr algn="just"/>
            <a:r>
              <a:rPr lang="en-US" sz="2400" b="1" dirty="0"/>
              <a:t>Support (TPK):</a:t>
            </a:r>
            <a:r>
              <a:rPr lang="en-US" sz="2400" dirty="0"/>
              <a:t> </a:t>
            </a:r>
            <a:r>
              <a:rPr lang="en-US" sz="2400" dirty="0" err="1"/>
              <a:t>GeoGebra</a:t>
            </a:r>
            <a:r>
              <a:rPr lang="en-US" sz="2400" dirty="0"/>
              <a:t> technology will allow students to analyze the manipulation of equations more efficiently. According to Milan Sherman (2010), “When technology is used as  an ​amplifier ​, it performs more efficiently tedious processes that might be done by hand, like computation or the generation of standard representations. In this use of </a:t>
            </a:r>
            <a:r>
              <a:rPr lang="en-US" sz="2400" dirty="0" smtClean="0"/>
              <a:t>	technology</a:t>
            </a:r>
            <a:r>
              <a:rPr lang="en-US" sz="2400" dirty="0"/>
              <a:t>, what students do or think about isn’t </a:t>
            </a:r>
            <a:r>
              <a:rPr lang="en-US" sz="2400" dirty="0" smtClean="0"/>
              <a:t>	    changed</a:t>
            </a:r>
            <a:r>
              <a:rPr lang="en-US" sz="2400" dirty="0"/>
              <a:t>, but can be done with significantly less </a:t>
            </a:r>
            <a:r>
              <a:rPr lang="en-US" sz="2400" dirty="0" smtClean="0"/>
              <a:t>	       time </a:t>
            </a:r>
            <a:r>
              <a:rPr lang="en-US" sz="2400" dirty="0"/>
              <a:t>and effort.” The time that </a:t>
            </a:r>
            <a:r>
              <a:rPr lang="en-US" sz="2400" dirty="0" err="1"/>
              <a:t>GeoGebra</a:t>
            </a:r>
            <a:r>
              <a:rPr lang="en-US" sz="2400" dirty="0"/>
              <a:t> </a:t>
            </a:r>
            <a:r>
              <a:rPr lang="en-US" sz="2400" dirty="0" smtClean="0"/>
              <a:t>	    	          provides </a:t>
            </a:r>
            <a:r>
              <a:rPr lang="en-US" sz="2400" dirty="0"/>
              <a:t>the students will allow them to </a:t>
            </a:r>
            <a:r>
              <a:rPr lang="en-US" sz="2400" dirty="0" smtClean="0"/>
              <a:t>	            	             focus </a:t>
            </a:r>
            <a:r>
              <a:rPr lang="en-US" sz="2400" dirty="0"/>
              <a:t>on making conclusions about how </a:t>
            </a:r>
            <a:r>
              <a:rPr lang="en-US" sz="2400" dirty="0" smtClean="0"/>
              <a:t>	               the equations </a:t>
            </a:r>
            <a:r>
              <a:rPr lang="en-US" sz="2400" dirty="0"/>
              <a:t>and graphs of circles are </a:t>
            </a:r>
            <a:r>
              <a:rPr lang="en-US" sz="2400" dirty="0" smtClean="0"/>
              <a:t>							related</a:t>
            </a:r>
            <a:r>
              <a:rPr lang="en-US" sz="2400" dirty="0"/>
              <a:t>.      </a:t>
            </a:r>
            <a:endParaRPr lang="en-PH" sz="2400" dirty="0"/>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48684"/>
                                        </p:tgtEl>
                                        <p:attrNameLst>
                                          <p:attrName>style.visibility</p:attrName>
                                        </p:attrNameLst>
                                      </p:cBhvr>
                                      <p:to>
                                        <p:strVal val="visible"/>
                                      </p:to>
                                    </p:set>
                                    <p:animEffect transition="in" filter="fade">
                                      <p:cBhvr>
                                        <p:cTn id="7" dur="1000"/>
                                        <p:tgtEl>
                                          <p:spTgt spid="1048684"/>
                                        </p:tgtEl>
                                      </p:cBhvr>
                                    </p:animEffect>
                                    <p:anim calcmode="lin" valueType="num">
                                      <p:cBhvr>
                                        <p:cTn id="8" dur="1000" fill="hold"/>
                                        <p:tgtEl>
                                          <p:spTgt spid="1048684"/>
                                        </p:tgtEl>
                                        <p:attrNameLst>
                                          <p:attrName>ppt_x</p:attrName>
                                        </p:attrNameLst>
                                      </p:cBhvr>
                                      <p:tavLst>
                                        <p:tav tm="0">
                                          <p:val>
                                            <p:strVal val="#ppt_x"/>
                                          </p:val>
                                        </p:tav>
                                        <p:tav tm="100000">
                                          <p:val>
                                            <p:strVal val="#ppt_x"/>
                                          </p:val>
                                        </p:tav>
                                      </p:tavLst>
                                    </p:anim>
                                    <p:anim calcmode="lin" valueType="num">
                                      <p:cBhvr>
                                        <p:cTn id="9" dur="1000" fill="hold"/>
                                        <p:tgtEl>
                                          <p:spTgt spid="104868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048685"/>
                                        </p:tgtEl>
                                        <p:attrNameLst>
                                          <p:attrName>style.visibility</p:attrName>
                                        </p:attrNameLst>
                                      </p:cBhvr>
                                      <p:to>
                                        <p:strVal val="visible"/>
                                      </p:to>
                                    </p:set>
                                    <p:animEffect transition="in" filter="barn(inVertical)">
                                      <p:cBhvr>
                                        <p:cTn id="14" dur="500"/>
                                        <p:tgtEl>
                                          <p:spTgt spid="10486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84" grpId="0"/>
      <p:bldP spid="104868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8" name="Title 1"/>
          <p:cNvSpPr>
            <a:spLocks noGrp="1"/>
          </p:cNvSpPr>
          <p:nvPr>
            <p:ph type="title"/>
          </p:nvPr>
        </p:nvSpPr>
        <p:spPr/>
        <p:txBody>
          <a:bodyPr/>
          <a:lstStyle/>
          <a:p>
            <a:pPr algn="l"/>
            <a:r>
              <a:rPr lang="en-US" sz="3200" b="1" dirty="0"/>
              <a:t>Technological Pedagogical Content Knowledge (TPACK)</a:t>
            </a:r>
            <a:endParaRPr lang="en-PH" sz="3200" dirty="0"/>
          </a:p>
        </p:txBody>
      </p:sp>
      <p:sp>
        <p:nvSpPr>
          <p:cNvPr id="1048689" name="Content Placeholder 2"/>
          <p:cNvSpPr>
            <a:spLocks noGrp="1"/>
          </p:cNvSpPr>
          <p:nvPr>
            <p:ph idx="1"/>
          </p:nvPr>
        </p:nvSpPr>
        <p:spPr>
          <a:xfrm>
            <a:off x="457200" y="1556792"/>
            <a:ext cx="8229600" cy="4525963"/>
          </a:xfrm>
        </p:spPr>
        <p:txBody>
          <a:bodyPr/>
          <a:lstStyle/>
          <a:p>
            <a:pPr marL="0" indent="0" algn="just">
              <a:buNone/>
            </a:pPr>
            <a:r>
              <a:rPr lang="en-US" sz="2400" b="1" dirty="0"/>
              <a:t>Define (TPACK):</a:t>
            </a:r>
            <a:r>
              <a:rPr lang="en-US" sz="2400" dirty="0"/>
              <a:t> Teaching circles through inquiry based learning and experiential learning using </a:t>
            </a:r>
            <a:r>
              <a:rPr lang="en-US" sz="2400" dirty="0" err="1"/>
              <a:t>GeoGebra</a:t>
            </a:r>
            <a:r>
              <a:rPr lang="en-US" sz="2400" dirty="0"/>
              <a:t> creates an environment conducive to learning</a:t>
            </a:r>
            <a:r>
              <a:rPr lang="en-US" sz="2400" dirty="0" smtClean="0"/>
              <a:t>.</a:t>
            </a:r>
            <a:r>
              <a:rPr lang="en-US" sz="2400" dirty="0"/>
              <a:t> </a:t>
            </a:r>
            <a:endParaRPr lang="en-PH" sz="2400" dirty="0"/>
          </a:p>
          <a:p>
            <a:pPr marL="0" indent="0" algn="just">
              <a:buNone/>
            </a:pPr>
            <a:r>
              <a:rPr lang="en-US" sz="2400" b="1" dirty="0"/>
              <a:t>Describe (TPACK):</a:t>
            </a:r>
            <a:r>
              <a:rPr lang="en-US" sz="2400" dirty="0"/>
              <a:t> They have a basic understanding of circles from their geometry classes, but now they will see how equations can impact the graph of a circle. Using </a:t>
            </a:r>
            <a:r>
              <a:rPr lang="en-US" sz="2400" dirty="0" err="1"/>
              <a:t>GeoGebra</a:t>
            </a:r>
            <a:r>
              <a:rPr lang="en-US" sz="2400" dirty="0"/>
              <a:t> students will be able to progress through an </a:t>
            </a:r>
            <a:r>
              <a:rPr lang="en-US" sz="2400" dirty="0" smtClean="0"/>
              <a:t>	    inquiry </a:t>
            </a:r>
            <a:r>
              <a:rPr lang="en-US" sz="2400" dirty="0"/>
              <a:t>based lesson where they are able to make </a:t>
            </a:r>
            <a:r>
              <a:rPr lang="en-US" sz="2400" dirty="0" smtClean="0"/>
              <a:t>	       conclusions </a:t>
            </a:r>
            <a:r>
              <a:rPr lang="en-US" sz="2400" dirty="0"/>
              <a:t>about how different components of </a:t>
            </a:r>
            <a:r>
              <a:rPr lang="en-US" sz="2400" dirty="0" smtClean="0"/>
              <a:t>	           the </a:t>
            </a:r>
            <a:r>
              <a:rPr lang="en-US" sz="2400" dirty="0"/>
              <a:t>equation for a circle impact the resulting </a:t>
            </a:r>
            <a:r>
              <a:rPr lang="en-US" sz="2400" dirty="0" smtClean="0"/>
              <a:t>	                                                    graph</a:t>
            </a:r>
            <a:r>
              <a:rPr lang="en-US" sz="2400" dirty="0"/>
              <a:t>. </a:t>
            </a:r>
            <a:endParaRPr lang="en-PH" sz="2400" dirty="0"/>
          </a:p>
          <a:p>
            <a:pPr marL="0" indent="0" algn="just">
              <a:buNone/>
            </a:pPr>
            <a:endParaRPr lang="en-PH" sz="1600" dirty="0"/>
          </a:p>
        </p:txBody>
      </p:sp>
    </p:spTree>
  </p:cSld>
  <p:clrMapOvr>
    <a:masterClrMapping/>
  </p:clrMapOvr>
  <mc:AlternateContent xmlns:mc="http://schemas.openxmlformats.org/markup-compatibility/2006" xmlns:p14="http://schemas.microsoft.com/office/powerpoint/2010/main">
    <mc:Choice Requires="p14">
      <p:transition spd="slow" p14:dur="3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48688"/>
                                        </p:tgtEl>
                                        <p:attrNameLst>
                                          <p:attrName>style.visibility</p:attrName>
                                        </p:attrNameLst>
                                      </p:cBhvr>
                                      <p:to>
                                        <p:strVal val="visible"/>
                                      </p:to>
                                    </p:set>
                                    <p:animEffect transition="in" filter="fade">
                                      <p:cBhvr>
                                        <p:cTn id="7" dur="1000"/>
                                        <p:tgtEl>
                                          <p:spTgt spid="1048688"/>
                                        </p:tgtEl>
                                      </p:cBhvr>
                                    </p:animEffect>
                                    <p:anim calcmode="lin" valueType="num">
                                      <p:cBhvr>
                                        <p:cTn id="8" dur="1000" fill="hold"/>
                                        <p:tgtEl>
                                          <p:spTgt spid="1048688"/>
                                        </p:tgtEl>
                                        <p:attrNameLst>
                                          <p:attrName>ppt_x</p:attrName>
                                        </p:attrNameLst>
                                      </p:cBhvr>
                                      <p:tavLst>
                                        <p:tav tm="0">
                                          <p:val>
                                            <p:strVal val="#ppt_x"/>
                                          </p:val>
                                        </p:tav>
                                        <p:tav tm="100000">
                                          <p:val>
                                            <p:strVal val="#ppt_x"/>
                                          </p:val>
                                        </p:tav>
                                      </p:tavLst>
                                    </p:anim>
                                    <p:anim calcmode="lin" valueType="num">
                                      <p:cBhvr>
                                        <p:cTn id="9" dur="1000" fill="hold"/>
                                        <p:tgtEl>
                                          <p:spTgt spid="104868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048689">
                                            <p:txEl>
                                              <p:pRg st="0" end="0"/>
                                            </p:txEl>
                                          </p:spTgt>
                                        </p:tgtEl>
                                        <p:attrNameLst>
                                          <p:attrName>style.visibility</p:attrName>
                                        </p:attrNameLst>
                                      </p:cBhvr>
                                      <p:to>
                                        <p:strVal val="visible"/>
                                      </p:to>
                                    </p:set>
                                    <p:animEffect transition="in" filter="barn(inVertical)">
                                      <p:cBhvr>
                                        <p:cTn id="14" dur="500"/>
                                        <p:tgtEl>
                                          <p:spTgt spid="104868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048689">
                                            <p:txEl>
                                              <p:pRg st="1" end="1"/>
                                            </p:txEl>
                                          </p:spTgt>
                                        </p:tgtEl>
                                        <p:attrNameLst>
                                          <p:attrName>style.visibility</p:attrName>
                                        </p:attrNameLst>
                                      </p:cBhvr>
                                      <p:to>
                                        <p:strVal val="visible"/>
                                      </p:to>
                                    </p:set>
                                    <p:animEffect transition="in" filter="barn(inVertical)">
                                      <p:cBhvr>
                                        <p:cTn id="19" dur="500"/>
                                        <p:tgtEl>
                                          <p:spTgt spid="104868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88" grpId="0"/>
      <p:bldP spid="104868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6" name="Title 1"/>
          <p:cNvSpPr>
            <a:spLocks noGrp="1"/>
          </p:cNvSpPr>
          <p:nvPr>
            <p:ph type="title"/>
          </p:nvPr>
        </p:nvSpPr>
        <p:spPr/>
        <p:txBody>
          <a:bodyPr/>
          <a:lstStyle/>
          <a:p>
            <a:pPr algn="l"/>
            <a:r>
              <a:rPr lang="en-US" sz="3200" b="1" dirty="0"/>
              <a:t>Technological Pedagogical Content Knowledge (TPACK)</a:t>
            </a:r>
            <a:endParaRPr lang="en-PH" sz="3200" dirty="0"/>
          </a:p>
        </p:txBody>
      </p:sp>
      <p:sp>
        <p:nvSpPr>
          <p:cNvPr id="1048687" name="Content Placeholder 2"/>
          <p:cNvSpPr>
            <a:spLocks noGrp="1"/>
          </p:cNvSpPr>
          <p:nvPr>
            <p:ph idx="1"/>
          </p:nvPr>
        </p:nvSpPr>
        <p:spPr>
          <a:xfrm>
            <a:off x="457200" y="1639341"/>
            <a:ext cx="8229600" cy="4525963"/>
          </a:xfrm>
        </p:spPr>
        <p:txBody>
          <a:bodyPr/>
          <a:lstStyle/>
          <a:p>
            <a:pPr marL="0" indent="0" algn="just">
              <a:buNone/>
            </a:pPr>
            <a:r>
              <a:rPr lang="en-US" sz="2400" b="1" dirty="0"/>
              <a:t>Support (TPACK):</a:t>
            </a:r>
            <a:r>
              <a:rPr lang="en-US" sz="2400" dirty="0"/>
              <a:t> In a study performed by Praveen </a:t>
            </a:r>
            <a:r>
              <a:rPr lang="en-US" sz="2400" dirty="0" err="1"/>
              <a:t>Shadaan</a:t>
            </a:r>
            <a:r>
              <a:rPr lang="en-US" sz="2400" dirty="0"/>
              <a:t> and Leong Kwan </a:t>
            </a:r>
            <a:r>
              <a:rPr lang="en-US" sz="2400" dirty="0" err="1"/>
              <a:t>Eu</a:t>
            </a:r>
            <a:r>
              <a:rPr lang="en-US" sz="2400" dirty="0"/>
              <a:t> (2013), it was found that students who were taught circles using </a:t>
            </a:r>
            <a:r>
              <a:rPr lang="en-US" sz="2400" dirty="0" err="1"/>
              <a:t>GeoGebra</a:t>
            </a:r>
            <a:r>
              <a:rPr lang="en-US" sz="2400" dirty="0"/>
              <a:t> had an increase in conceptual understanding compared to those not taught with </a:t>
            </a:r>
            <a:r>
              <a:rPr lang="en-US" sz="2400" dirty="0" err="1"/>
              <a:t>GeoGebra</a:t>
            </a:r>
            <a:r>
              <a:rPr lang="en-US" sz="2400" dirty="0"/>
              <a:t>. These observations support the decision to teach the students’ circles through inquiry based learning and experiential learning using </a:t>
            </a:r>
            <a:r>
              <a:rPr lang="en-US" sz="2400" dirty="0" err="1"/>
              <a:t>GeoGebra</a:t>
            </a:r>
            <a:r>
              <a:rPr lang="en-US" sz="2400" dirty="0"/>
              <a:t>.   </a:t>
            </a:r>
            <a:endParaRPr lang="en-PH" sz="2400" dirty="0"/>
          </a:p>
        </p:txBody>
      </p:sp>
    </p:spTree>
    <p:extLst>
      <p:ext uri="{BB962C8B-B14F-4D97-AF65-F5344CB8AC3E}">
        <p14:creationId xmlns:p14="http://schemas.microsoft.com/office/powerpoint/2010/main" val="375621597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48686"/>
                                        </p:tgtEl>
                                        <p:attrNameLst>
                                          <p:attrName>style.visibility</p:attrName>
                                        </p:attrNameLst>
                                      </p:cBhvr>
                                      <p:to>
                                        <p:strVal val="visible"/>
                                      </p:to>
                                    </p:set>
                                    <p:animEffect transition="in" filter="fade">
                                      <p:cBhvr>
                                        <p:cTn id="7" dur="1000"/>
                                        <p:tgtEl>
                                          <p:spTgt spid="1048686"/>
                                        </p:tgtEl>
                                      </p:cBhvr>
                                    </p:animEffect>
                                    <p:anim calcmode="lin" valueType="num">
                                      <p:cBhvr>
                                        <p:cTn id="8" dur="1000" fill="hold"/>
                                        <p:tgtEl>
                                          <p:spTgt spid="1048686"/>
                                        </p:tgtEl>
                                        <p:attrNameLst>
                                          <p:attrName>ppt_x</p:attrName>
                                        </p:attrNameLst>
                                      </p:cBhvr>
                                      <p:tavLst>
                                        <p:tav tm="0">
                                          <p:val>
                                            <p:strVal val="#ppt_x"/>
                                          </p:val>
                                        </p:tav>
                                        <p:tav tm="100000">
                                          <p:val>
                                            <p:strVal val="#ppt_x"/>
                                          </p:val>
                                        </p:tav>
                                      </p:tavLst>
                                    </p:anim>
                                    <p:anim calcmode="lin" valueType="num">
                                      <p:cBhvr>
                                        <p:cTn id="9" dur="1000" fill="hold"/>
                                        <p:tgtEl>
                                          <p:spTgt spid="104868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048687">
                                            <p:txEl>
                                              <p:pRg st="0" end="0"/>
                                            </p:txEl>
                                          </p:spTgt>
                                        </p:tgtEl>
                                        <p:attrNameLst>
                                          <p:attrName>style.visibility</p:attrName>
                                        </p:attrNameLst>
                                      </p:cBhvr>
                                      <p:to>
                                        <p:strVal val="visible"/>
                                      </p:to>
                                    </p:set>
                                    <p:anim calcmode="lin" valueType="num">
                                      <p:cBhvr additive="base">
                                        <p:cTn id="14" dur="500" fill="hold"/>
                                        <p:tgtEl>
                                          <p:spTgt spid="1048687">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04868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86" grpId="0"/>
      <p:bldP spid="1048687"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Prepared by:</a:t>
            </a:r>
            <a:endParaRPr lang="en-US" dirty="0"/>
          </a:p>
        </p:txBody>
      </p:sp>
      <p:sp>
        <p:nvSpPr>
          <p:cNvPr id="3" name="Content Placeholder 2"/>
          <p:cNvSpPr>
            <a:spLocks noGrp="1"/>
          </p:cNvSpPr>
          <p:nvPr>
            <p:ph idx="1"/>
          </p:nvPr>
        </p:nvSpPr>
        <p:spPr>
          <a:xfrm>
            <a:off x="1691680" y="1600200"/>
            <a:ext cx="6995120" cy="4525963"/>
          </a:xfrm>
        </p:spPr>
        <p:txBody>
          <a:bodyPr/>
          <a:lstStyle/>
          <a:p>
            <a:pPr marL="0" indent="0">
              <a:buNone/>
            </a:pPr>
            <a:r>
              <a:rPr lang="en-US" dirty="0" err="1" smtClean="0"/>
              <a:t>Shierna</a:t>
            </a:r>
            <a:r>
              <a:rPr lang="en-US" dirty="0" smtClean="0"/>
              <a:t> R. </a:t>
            </a:r>
            <a:r>
              <a:rPr lang="en-US" dirty="0" err="1" smtClean="0"/>
              <a:t>Gulariza</a:t>
            </a:r>
            <a:endParaRPr lang="en-US" dirty="0" smtClean="0"/>
          </a:p>
          <a:p>
            <a:pPr marL="0" indent="0">
              <a:buNone/>
            </a:pPr>
            <a:r>
              <a:rPr lang="en-US" dirty="0" smtClean="0"/>
              <a:t>Samuel M. </a:t>
            </a:r>
            <a:r>
              <a:rPr lang="en-US" dirty="0" err="1" smtClean="0"/>
              <a:t>Tenedero</a:t>
            </a:r>
            <a:endParaRPr lang="en-US" dirty="0" smtClean="0"/>
          </a:p>
          <a:p>
            <a:pPr marL="0" indent="0">
              <a:buNone/>
            </a:pPr>
            <a:r>
              <a:rPr lang="en-US" dirty="0" smtClean="0"/>
              <a:t>Daisy P. Domingo</a:t>
            </a:r>
            <a:endParaRPr lang="en-US" dirty="0"/>
          </a:p>
        </p:txBody>
      </p:sp>
    </p:spTree>
    <p:extLst>
      <p:ext uri="{BB962C8B-B14F-4D97-AF65-F5344CB8AC3E}">
        <p14:creationId xmlns:p14="http://schemas.microsoft.com/office/powerpoint/2010/main" val="284866358"/>
      </p:ext>
    </p:extLst>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153</TotalTime>
  <Words>380</Words>
  <Application>Microsoft Office PowerPoint</Application>
  <PresentationFormat>On-screen Show (4:3)</PresentationFormat>
  <Paragraphs>65</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Diseño predeterminado</vt:lpstr>
      <vt:lpstr>TPACK Model: LESSON PLAN IN MATHEMATICS 10</vt:lpstr>
      <vt:lpstr>I. OBJECTIVES</vt:lpstr>
      <vt:lpstr>I. OBJECTIVES</vt:lpstr>
      <vt:lpstr>II. SUBJECT MATTER  CONTENT (C)</vt:lpstr>
      <vt:lpstr>III. PROCEDURE </vt:lpstr>
      <vt:lpstr>Lesson Content  </vt:lpstr>
      <vt:lpstr>Lesson Content  </vt:lpstr>
      <vt:lpstr>Lesson Content  </vt:lpstr>
      <vt:lpstr>Lesson Content  </vt:lpstr>
      <vt:lpstr>PEDAGOGY (P): </vt:lpstr>
      <vt:lpstr>PEDAGOGY (P): </vt:lpstr>
      <vt:lpstr>Pedagogical Content Knowledge (PCK)</vt:lpstr>
      <vt:lpstr>Pedagogical Content Knowledge (PCK)</vt:lpstr>
      <vt:lpstr>Pedagogical Content Knowledge (PCK)</vt:lpstr>
      <vt:lpstr>Pedagogical Content Knowledge (PCK)</vt:lpstr>
      <vt:lpstr>Technological Content Knowledge (TCK):</vt:lpstr>
      <vt:lpstr>Technological Content Knowledge (TCK):</vt:lpstr>
      <vt:lpstr>Technological Pedagogical Content Knowledge (TPK)</vt:lpstr>
      <vt:lpstr>Technological Pedagogical Content Knowledge (TPK)</vt:lpstr>
      <vt:lpstr>Technological Pedagogical Content Knowledge (TPACK)</vt:lpstr>
      <vt:lpstr>Technological Pedagogical Content Knowledge (TPACK)</vt:lpstr>
      <vt:lpstr>Prepared by: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11</cp:revision>
  <dcterms:created xsi:type="dcterms:W3CDTF">2018-04-29T16:58:39Z</dcterms:created>
  <dcterms:modified xsi:type="dcterms:W3CDTF">2019-07-12T18:11:20Z</dcterms:modified>
</cp:coreProperties>
</file>